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jpg&amp;ehk=" ContentType="image/jpeg"/>
  <Default Extension="jpg&amp;ehk=A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84" r:id="rId4"/>
    <p:sldId id="288" r:id="rId5"/>
    <p:sldId id="257" r:id="rId6"/>
    <p:sldId id="258" r:id="rId7"/>
    <p:sldId id="259" r:id="rId8"/>
    <p:sldId id="260" r:id="rId9"/>
    <p:sldId id="261" r:id="rId10"/>
    <p:sldId id="276" r:id="rId11"/>
    <p:sldId id="277" r:id="rId12"/>
    <p:sldId id="262" r:id="rId13"/>
    <p:sldId id="268" r:id="rId14"/>
    <p:sldId id="281" r:id="rId15"/>
    <p:sldId id="282" r:id="rId16"/>
    <p:sldId id="278" r:id="rId17"/>
    <p:sldId id="280" r:id="rId18"/>
    <p:sldId id="279" r:id="rId19"/>
    <p:sldId id="265" r:id="rId20"/>
    <p:sldId id="266" r:id="rId21"/>
    <p:sldId id="270" r:id="rId22"/>
    <p:sldId id="286" r:id="rId23"/>
    <p:sldId id="271" r:id="rId24"/>
    <p:sldId id="273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35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78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209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2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74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254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456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52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06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777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1219-7813-45AC-9980-4AA354C25601}" type="datetimeFigureOut">
              <a:rPr lang="en-CA" smtClean="0"/>
              <a:t>2026-02-05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185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getting-the-facts-about-refugee-and-migrant-mental-health-in-australia-18902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srs.columbia.ed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5" TargetMode="External"/><Relationship Id="rId2" Type="http://schemas.openxmlformats.org/officeDocument/2006/relationships/hyperlink" Target="http://th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srs.columbia.edu/" TargetMode="External"/><Relationship Id="rId5" Type="http://schemas.openxmlformats.org/officeDocument/2006/relationships/hyperlink" Target="http://creativecommons.org/licenses/by" TargetMode="External"/><Relationship Id="rId4" Type="http://schemas.openxmlformats.org/officeDocument/2006/relationships/hyperlink" Target="http://www.ccoli.com/videos/yt-F5YubjEqbZ8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preinpold@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55c5558-502f-457d-8a07-a49806f5ff14.usrfiles.com/ugd/e55c55_1cd5b99bea734bb295762263a003e767.pdf" TargetMode="External"/><Relationship Id="rId2" Type="http://schemas.openxmlformats.org/officeDocument/2006/relationships/hyperlink" Target="https://www.mentalhealth.va.gov/docs/data-sheets/2024/2024-Annual-Report-Part-1-of-2_508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mericaswarriorpartnership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&amp;ehk=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4.0/" TargetMode="External"/><Relationship Id="rId4" Type="http://schemas.openxmlformats.org/officeDocument/2006/relationships/hyperlink" Target="http://theconversation.com/getting-the-facts-about-refugee-and-migrant-mental-health-in-australia-1890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&amp;ehk=A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2.5/" TargetMode="External"/><Relationship Id="rId4" Type="http://schemas.openxmlformats.org/officeDocument/2006/relationships/hyperlink" Target="http://www.ccoli.com/videos/yt-F5YubjEqbZ8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8374"/>
            <a:ext cx="9144000" cy="1773718"/>
          </a:xfrm>
        </p:spPr>
        <p:txBody>
          <a:bodyPr>
            <a:normAutofit/>
          </a:bodyPr>
          <a:lstStyle/>
          <a:p>
            <a:r>
              <a:rPr lang="en-CA" sz="4000" b="1" dirty="0"/>
              <a:t>DEPARTMENT OF COLORADO WORKSHOP VFW AUXILIARY SUICIDE PREVENTION</a:t>
            </a:r>
            <a:br>
              <a:rPr lang="en-CA" sz="4000" b="1" dirty="0"/>
            </a:br>
            <a:r>
              <a:rPr lang="en-CA" sz="2400" b="1" dirty="0"/>
              <a:t>(MAKING PREVENTION </a:t>
            </a:r>
            <a:r>
              <a:rPr lang="en-CA" sz="2400" b="1" u="sng" dirty="0"/>
              <a:t>EVERYONE’S BUSINESS</a:t>
            </a:r>
            <a:r>
              <a:rPr lang="en-CA" sz="2400" b="1" dirty="0"/>
              <a:t>)</a:t>
            </a:r>
            <a:endParaRPr lang="en-CA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CA" dirty="0"/>
              <a:t>October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93" y="2346229"/>
            <a:ext cx="5731099" cy="458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0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8" y="365125"/>
            <a:ext cx="10998680" cy="6078807"/>
          </a:xfrm>
        </p:spPr>
      </p:pic>
    </p:spTree>
    <p:extLst>
      <p:ext uri="{BB962C8B-B14F-4D97-AF65-F5344CB8AC3E}">
        <p14:creationId xmlns:p14="http://schemas.microsoft.com/office/powerpoint/2010/main" val="1950324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INSIGHTS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8954"/>
            <a:ext cx="10515600" cy="47780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“Most people considering suicide want someone to save them. What we need is a culture in which no one is afraid to ask.”</a:t>
            </a:r>
          </a:p>
          <a:p>
            <a:r>
              <a:rPr lang="en-US" dirty="0"/>
              <a:t>Suicide is preventable—research shows that most of them do not wholeheartedly want to die. The first step in prevention is to find out if someone needs help. </a:t>
            </a:r>
            <a:r>
              <a:rPr lang="en-US" b="1" dirty="0"/>
              <a:t>The best way to do that is to ask; most people in crisis are relieved when you do</a:t>
            </a:r>
            <a:r>
              <a:rPr lang="en-US" dirty="0"/>
              <a:t>. And it’s easier than you might think.</a:t>
            </a:r>
          </a:p>
          <a:p>
            <a:r>
              <a:rPr lang="en-US" dirty="0"/>
              <a:t> Veterans made up less than 10% of the American population, yet nearly 18% of total American suicides—almost double. </a:t>
            </a:r>
          </a:p>
          <a:p>
            <a:r>
              <a:rPr lang="en-US" dirty="0"/>
              <a:t>Veterans who obtain assistance from peer support specialists continually sing their high praises. (Peer to peer programs work !)</a:t>
            </a:r>
          </a:p>
          <a:p>
            <a:r>
              <a:rPr lang="en-US" dirty="0"/>
              <a:t>At risk individuals usually do not substitute means—put some time and space between them and their method.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8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30E1-B6F4-43BC-9DB8-78284E07D5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44968" y="3249962"/>
            <a:ext cx="2036064" cy="1502664"/>
          </a:xfrm>
        </p:spPr>
      </p:pic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42421870"/>
              </p:ext>
            </p:extLst>
          </p:nvPr>
        </p:nvGraphicFramePr>
        <p:xfrm>
          <a:off x="128789" y="-592428"/>
          <a:ext cx="12063211" cy="745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524864" imgH="12687148" progId="AcroExch.Document.11">
                  <p:embed/>
                </p:oleObj>
              </mc:Choice>
              <mc:Fallback>
                <p:oleObj name="Acrobat Document" r:id="rId4" imgW="9524864" imgH="1268714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789" y="-592428"/>
                        <a:ext cx="12063211" cy="7450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819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9F938-D2E7-4BD8-896A-A7A7CDE3A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123"/>
            <a:ext cx="12191999" cy="83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3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2031" y="380999"/>
            <a:ext cx="1109784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4800" y="-1899140"/>
            <a:ext cx="6252308" cy="106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0" y="595223"/>
            <a:ext cx="10679501" cy="56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9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JUST ASK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Have you wished you were dead or wished you could go to sleep and not       wake up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actually had any thoughts of harming or killing yourself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been thinking how you might do this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had these thoughts and had some intention of acting on them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started to work out or worked out the details of how to kill or harm yourself ? Do you intend to carry out this plan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ever done anything, started to do anything or prepared to do anything to end your life ?  (If yes, Was this within the past three months ?)</a:t>
            </a:r>
          </a:p>
          <a:p>
            <a:r>
              <a:rPr lang="en-US" sz="2400" dirty="0"/>
              <a:t>Do not put yourself at risk—Do not “Ask” on your way out the door.</a:t>
            </a:r>
          </a:p>
          <a:p>
            <a:r>
              <a:rPr lang="en-US" sz="2400" dirty="0"/>
              <a:t> **For further information,  please go to </a:t>
            </a:r>
            <a:r>
              <a:rPr lang="en-US" sz="2400" b="1" u="sng" dirty="0">
                <a:hlinkClick r:id="rId2"/>
              </a:rPr>
              <a:t>www.cssrs.columbia.edu</a:t>
            </a:r>
            <a:r>
              <a:rPr lang="en-US" sz="2400" b="1" u="sng" dirty="0"/>
              <a:t> </a:t>
            </a:r>
            <a:r>
              <a:rPr lang="en-US" sz="2400" dirty="0"/>
              <a:t> **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303584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07035"/>
            <a:ext cx="4457700" cy="64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6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                            GUN LOCKS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82" y="1825625"/>
            <a:ext cx="5017636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734469"/>
            <a:ext cx="3810000" cy="2533650"/>
          </a:xfrm>
        </p:spPr>
      </p:pic>
    </p:spTree>
    <p:extLst>
      <p:ext uri="{BB962C8B-B14F-4D97-AF65-F5344CB8AC3E}">
        <p14:creationId xmlns:p14="http://schemas.microsoft.com/office/powerpoint/2010/main" val="398091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40711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2400" b="1" dirty="0"/>
              <a:t>CONTACTS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43310" y="1380226"/>
            <a:ext cx="10515600" cy="5270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1600" b="1" dirty="0"/>
              <a:t>Veterans Crisis Line</a:t>
            </a:r>
          </a:p>
          <a:p>
            <a:pPr marL="0" indent="0" algn="ctr">
              <a:buNone/>
            </a:pPr>
            <a:r>
              <a:rPr lang="en-CA" sz="2000" b="1" u="sng" dirty="0">
                <a:solidFill>
                  <a:srgbClr val="FF0000"/>
                </a:solidFill>
              </a:rPr>
              <a:t>Call 988   Press 1 </a:t>
            </a:r>
          </a:p>
          <a:p>
            <a:pPr marL="0" indent="0" algn="ctr">
              <a:buNone/>
            </a:pPr>
            <a:endParaRPr lang="en-CA" sz="1400" b="1" dirty="0"/>
          </a:p>
          <a:p>
            <a:pPr marL="0" indent="0" algn="ctr">
              <a:buNone/>
            </a:pPr>
            <a:r>
              <a:rPr lang="en-CA" sz="1600" b="1" dirty="0"/>
              <a:t>Local Hospital Emergency Room</a:t>
            </a:r>
          </a:p>
          <a:p>
            <a:pPr marL="0" indent="0" algn="ctr">
              <a:buNone/>
            </a:pPr>
            <a:r>
              <a:rPr lang="en-CA" sz="2000" b="1" dirty="0">
                <a:solidFill>
                  <a:srgbClr val="FF0000"/>
                </a:solidFill>
              </a:rPr>
              <a:t>Call 911</a:t>
            </a:r>
          </a:p>
          <a:p>
            <a:pPr marL="0" indent="0" algn="ctr">
              <a:buNone/>
            </a:pPr>
            <a:endParaRPr lang="en-CA" sz="1400" b="1" dirty="0"/>
          </a:p>
          <a:p>
            <a:pPr marL="0" indent="0" algn="ctr">
              <a:buNone/>
            </a:pPr>
            <a:r>
              <a:rPr lang="en-CA" sz="1400" b="1" dirty="0"/>
              <a:t>Be There—Peer Support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FF0000"/>
                </a:solidFill>
              </a:rPr>
              <a:t>1-844-357-PEER (7337)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FF0000"/>
                </a:solidFill>
              </a:rPr>
              <a:t>1-480-360-6188 (Text)</a:t>
            </a:r>
          </a:p>
          <a:p>
            <a:pPr marL="0" indent="0" algn="ctr">
              <a:buNone/>
            </a:pPr>
            <a:r>
              <a:rPr lang="en-CA" sz="1400" u="sng" dirty="0">
                <a:solidFill>
                  <a:srgbClr val="FF0000"/>
                </a:solidFill>
              </a:rPr>
              <a:t>BeTherePeerSupport.org</a:t>
            </a:r>
          </a:p>
          <a:p>
            <a:pPr marL="0" indent="0" algn="ctr">
              <a:buNone/>
            </a:pPr>
            <a:endParaRPr lang="en-CA" sz="1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CA" sz="1400" b="1" dirty="0"/>
              <a:t>Objective Zero—Zero Suicides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FF0000"/>
                </a:solidFill>
              </a:rPr>
              <a:t>Connecting Veterans to Veterans and Support</a:t>
            </a:r>
          </a:p>
          <a:p>
            <a:pPr marL="0" indent="0" algn="ctr">
              <a:buNone/>
            </a:pPr>
            <a:r>
              <a:rPr lang="en-CA" sz="1400" u="sng" dirty="0">
                <a:solidFill>
                  <a:srgbClr val="FF0000"/>
                </a:solidFill>
              </a:rPr>
              <a:t>www.objectivezero.org</a:t>
            </a:r>
          </a:p>
          <a:p>
            <a:pPr marL="0" indent="0" algn="ctr">
              <a:buNone/>
            </a:pP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1997956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WHAT CAN I DO TO HELP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Continue to learn more about this subject—Take troubled individuals seriously !</a:t>
            </a:r>
          </a:p>
          <a:p>
            <a:r>
              <a:rPr lang="en-CA" dirty="0"/>
              <a:t>Offer to hold firearms for someone who is in distress.</a:t>
            </a:r>
          </a:p>
          <a:p>
            <a:r>
              <a:rPr lang="en-CA" dirty="0">
                <a:solidFill>
                  <a:srgbClr val="FF0000"/>
                </a:solidFill>
              </a:rPr>
              <a:t>It may take more than one ask—</a:t>
            </a:r>
            <a:r>
              <a:rPr lang="en-CA" b="1" dirty="0">
                <a:solidFill>
                  <a:srgbClr val="FF0000"/>
                </a:solidFill>
              </a:rPr>
              <a:t>follow up with those in trouble</a:t>
            </a:r>
            <a:r>
              <a:rPr lang="en-CA" dirty="0">
                <a:solidFill>
                  <a:srgbClr val="FF0000"/>
                </a:solidFill>
              </a:rPr>
              <a:t>—let them know that </a:t>
            </a:r>
            <a:r>
              <a:rPr lang="en-CA" u="sng" dirty="0">
                <a:solidFill>
                  <a:srgbClr val="FF0000"/>
                </a:solidFill>
              </a:rPr>
              <a:t>help is available </a:t>
            </a:r>
            <a:r>
              <a:rPr lang="en-CA" dirty="0">
                <a:solidFill>
                  <a:srgbClr val="FF0000"/>
                </a:solidFill>
              </a:rPr>
              <a:t>to assist them in getting through this.</a:t>
            </a:r>
          </a:p>
          <a:p>
            <a:r>
              <a:rPr lang="en-CA" dirty="0"/>
              <a:t>If not you, decide who a good contact person at your Post would be.</a:t>
            </a:r>
          </a:p>
          <a:p>
            <a:r>
              <a:rPr lang="en-CA" dirty="0"/>
              <a:t>Give a presentation to your Post and Auxiliary—include bartenders, employees, and others that could spot and assist those in trouble.</a:t>
            </a:r>
          </a:p>
          <a:p>
            <a:r>
              <a:rPr lang="en-CA" dirty="0">
                <a:solidFill>
                  <a:srgbClr val="FF0000"/>
                </a:solidFill>
              </a:rPr>
              <a:t>Work in your community to establish your Post and Auxiliary as a community partner in this prevention effort.</a:t>
            </a:r>
          </a:p>
          <a:p>
            <a:r>
              <a:rPr lang="en-CA" dirty="0"/>
              <a:t>Put the word out—contact media, gun shops, City Councils, etc. to let them know that your VFW has made Zero Suicides a priority.</a:t>
            </a:r>
          </a:p>
          <a:p>
            <a:r>
              <a:rPr lang="en-CA" dirty="0"/>
              <a:t>Identify “Hot Spots” in your community—work to eliminate them.</a:t>
            </a:r>
          </a:p>
          <a:p>
            <a:r>
              <a:rPr lang="en-CA" dirty="0">
                <a:solidFill>
                  <a:srgbClr val="FF0000"/>
                </a:solidFill>
              </a:rPr>
              <a:t>Let us know what you are doing—let us know what has worked for you—let us know of your successes and your struggles….</a:t>
            </a:r>
          </a:p>
          <a:p>
            <a:r>
              <a:rPr lang="en-CA" dirty="0">
                <a:solidFill>
                  <a:srgbClr val="FF0000"/>
                </a:solidFill>
              </a:rPr>
              <a:t>Realize sometimes you have done all that you can do –you are not responsible </a:t>
            </a:r>
            <a:r>
              <a:rPr lang="en-CA">
                <a:solidFill>
                  <a:srgbClr val="FF0000"/>
                </a:solidFill>
              </a:rPr>
              <a:t>for other’s actions</a:t>
            </a:r>
            <a:r>
              <a:rPr lang="en-CA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4544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408A1-C109-434B-8F57-8E2CDF03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20" y="0"/>
            <a:ext cx="7821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18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sz="1400" dirty="0"/>
              <a:t>Slide #3—see links on photo.</a:t>
            </a:r>
          </a:p>
          <a:p>
            <a:pPr marL="0" indent="0">
              <a:buNone/>
            </a:pPr>
            <a:r>
              <a:rPr lang="en-CA" sz="1400" u="sng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http://the</a:t>
            </a:r>
            <a:r>
              <a:rPr lang="en-CA" sz="1400" u="sng" dirty="0">
                <a:solidFill>
                  <a:schemeClr val="accent1">
                    <a:lumMod val="75000"/>
                  </a:schemeClr>
                </a:solidFill>
              </a:rPr>
              <a:t> conversation.com/getting-the-facts-about-the-refugee-and-migrant-mental-health-in-Australia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   (Photo).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http://creativecommons.org/licenses/by/2.5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/      (Licenses and Copyright).</a:t>
            </a:r>
          </a:p>
          <a:p>
            <a:pPr marL="0" indent="0">
              <a:buNone/>
            </a:pP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sz="1400" dirty="0"/>
              <a:t>Slide #6—see links on photo.</a:t>
            </a:r>
          </a:p>
          <a:p>
            <a:pPr marL="0" indent="0">
              <a:buNone/>
            </a:pPr>
            <a:r>
              <a:rPr lang="en-CA" sz="1400" u="sng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http://www.ccoli.com/videos/yt-F5YubjEqbZ8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    (Photo)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http://creativecommons.org/licenses/by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-nd/4.01 (Licenses and Copyright).</a:t>
            </a:r>
          </a:p>
          <a:p>
            <a:pPr marL="0" indent="0">
              <a:buNone/>
            </a:pP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sz="1400" dirty="0"/>
              <a:t>Slide #9—www.army.mil</a:t>
            </a:r>
          </a:p>
          <a:p>
            <a:pPr marL="0" indent="0">
              <a:buNone/>
            </a:pPr>
            <a:endParaRPr lang="en-CA" sz="1400" dirty="0"/>
          </a:p>
          <a:p>
            <a:pPr marL="0" indent="0">
              <a:buNone/>
            </a:pPr>
            <a:r>
              <a:rPr lang="en-CA" sz="1400" dirty="0"/>
              <a:t>Slide #12—odysseyonline.com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accent5"/>
                </a:solidFill>
              </a:rPr>
              <a:t>What happens when you take a moment to help !</a:t>
            </a:r>
          </a:p>
          <a:p>
            <a:pPr marL="0" indent="0">
              <a:buNone/>
            </a:pPr>
            <a:endParaRPr lang="en-CA" sz="1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The Columbia Lighthouse Project—Identify Risk. Prevent Suicide.     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  <a:hlinkClick r:id="rId6"/>
              </a:rPr>
              <a:t>www.cssrs.columbia.edu</a:t>
            </a: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CA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sz="1600" dirty="0">
                <a:solidFill>
                  <a:srgbClr val="C00000"/>
                </a:solidFill>
              </a:rPr>
              <a:t>*Please note that the licensor is not endorsing VFW, VFW Auxiliary or use of this material concerning Suicide Prevention by the use of these photos or materials.</a:t>
            </a:r>
          </a:p>
        </p:txBody>
      </p:sp>
    </p:spTree>
    <p:extLst>
      <p:ext uri="{BB962C8B-B14F-4D97-AF65-F5344CB8AC3E}">
        <p14:creationId xmlns:p14="http://schemas.microsoft.com/office/powerpoint/2010/main" val="3082831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PHIL REINPOLD 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CA" dirty="0"/>
          </a:p>
          <a:p>
            <a:pPr algn="ctr"/>
            <a:endParaRPr lang="en-CA" dirty="0"/>
          </a:p>
          <a:p>
            <a:pPr algn="ctr"/>
            <a:endParaRPr lang="en-CA" dirty="0"/>
          </a:p>
          <a:p>
            <a:pPr marL="0" indent="0" algn="ctr">
              <a:buNone/>
            </a:pPr>
            <a:r>
              <a:rPr lang="en-CA" dirty="0">
                <a:hlinkClick r:id="rId2"/>
              </a:rPr>
              <a:t>preinpold@</a:t>
            </a:r>
            <a:r>
              <a:rPr lang="en-CA" u="sng" dirty="0">
                <a:solidFill>
                  <a:srgbClr val="0070C0"/>
                </a:solidFill>
              </a:rPr>
              <a:t>myctl.net</a:t>
            </a:r>
          </a:p>
          <a:p>
            <a:pPr marL="0" indent="0" algn="ctr">
              <a:buNone/>
            </a:pPr>
            <a:r>
              <a:rPr lang="en-CA" dirty="0"/>
              <a:t>(719) 252-5667</a:t>
            </a:r>
          </a:p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7339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C9149C-C1EF-4572-8349-1DE717302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252"/>
            <a:ext cx="12192000" cy="5583676"/>
          </a:xfrm>
        </p:spPr>
      </p:pic>
    </p:spTree>
    <p:extLst>
      <p:ext uri="{BB962C8B-B14F-4D97-AF65-F5344CB8AC3E}">
        <p14:creationId xmlns:p14="http://schemas.microsoft.com/office/powerpoint/2010/main" val="205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13B7-A369-41F0-8360-C3EC2EA8A2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SOME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DDAD9-0F48-4CCA-879F-53BAD38DB4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7150" y="1606550"/>
            <a:ext cx="10733102" cy="4570413"/>
          </a:xfrm>
        </p:spPr>
        <p:txBody>
          <a:bodyPr>
            <a:normAutofit lnSpcReduction="10000"/>
          </a:bodyPr>
          <a:lstStyle/>
          <a:p>
            <a:r>
              <a:rPr lang="en-CA" dirty="0"/>
              <a:t>22 (Avg) US Veterans commit suicide each day--(Worldwide, suicides account for over 1M deaths per year).  One suicide is one too many !</a:t>
            </a:r>
          </a:p>
          <a:p>
            <a:r>
              <a:rPr lang="en-CA" dirty="0"/>
              <a:t>Over the last 10 years, more veterans (60,000) have died from suicide than were killed (58,000) in the war in Vietnam.</a:t>
            </a:r>
          </a:p>
          <a:p>
            <a:r>
              <a:rPr lang="en-CA" dirty="0"/>
              <a:t>Colorado vet suicide rate is significantly higher than national average—52.1 (CO) vs 30.1 (Natl) deaths per 100,000.</a:t>
            </a:r>
          </a:p>
          <a:p>
            <a:r>
              <a:rPr lang="en-CA" dirty="0"/>
              <a:t>Suicide is an attempt to stop the pain—it is difficult to see and recognize all the signs. </a:t>
            </a:r>
          </a:p>
          <a:p>
            <a:r>
              <a:rPr lang="en-CA" dirty="0"/>
              <a:t>Some main issues—legal difficulties, financial problems, relationship.</a:t>
            </a:r>
          </a:p>
          <a:p>
            <a:r>
              <a:rPr lang="en-CA" dirty="0"/>
              <a:t>Aids to recovery—connectedness, housing, employment, education. 	</a:t>
            </a:r>
          </a:p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A85EE2-147F-4E37-B1DD-69B058FD6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13"/>
    </mc:Choice>
    <mc:Fallback xmlns="">
      <p:transition spd="slow" advTm="15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E2B717-F586-BD1D-7D86-9FA219EC81EE}"/>
              </a:ext>
            </a:extLst>
          </p:cNvPr>
          <p:cNvSpPr txBox="1"/>
          <p:nvPr/>
        </p:nvSpPr>
        <p:spPr>
          <a:xfrm>
            <a:off x="3048000" y="358845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According to the VA’s most recent 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  <a:hlinkClick r:id="rId2"/>
              </a:rPr>
              <a:t>National Veteran Suicide Prevention Annual Report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(2024), an average of 17.6 veterans die by suicide every single day. Although this figure is widely accepted, the real number may be even higher.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An 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  <a:hlinkClick r:id="rId3"/>
              </a:rPr>
              <a:t>Operation Deep Dive report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by 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  <a:hlinkClick r:id="rId4"/>
              </a:rPr>
              <a:t>America’s Warrior Partnership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(AWP) suggests that veteran suicides are </a:t>
            </a:r>
            <a:r>
              <a:rPr lang="en-US" b="1" i="0" u="sng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significantly underreported</a:t>
            </a: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 AWP suggests that as many as 24 veterans die by suicide per day, with an additional 20 dying by “self-injury mortality,” often overdoses. This totals to a staggering 44 veterans who die by suicide per day, about 2.4 times more than the VA’s estimate.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Mission Roll Call acknowledges the VA’s cautious approach in classifying overdoses as suicides. But the discrepancy between these two reports highlights a deeper issue: we need better data, better definitions, and more transparent reporting. Without accurate data, prevention strategies will always fall short.</a:t>
            </a:r>
          </a:p>
        </p:txBody>
      </p:sp>
    </p:spTree>
    <p:extLst>
      <p:ext uri="{BB962C8B-B14F-4D97-AF65-F5344CB8AC3E}">
        <p14:creationId xmlns:p14="http://schemas.microsoft.com/office/powerpoint/2010/main" val="118719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62"/>
            <a:ext cx="12191999" cy="737940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AEEB7-0A1B-491C-A9D4-0510F37BF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" y="-206062"/>
            <a:ext cx="12191998" cy="73794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55C825-2ECB-4B69-B0B2-28D524CB2BCA}"/>
              </a:ext>
            </a:extLst>
          </p:cNvPr>
          <p:cNvSpPr txBox="1"/>
          <p:nvPr/>
        </p:nvSpPr>
        <p:spPr>
          <a:xfrm>
            <a:off x="252920" y="6742584"/>
            <a:ext cx="60731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theconversation.com/getting-the-facts-about-refugee-and-migrant-mental-health-in-australia-1890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d/4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7122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LEARN TO RECOGNIZE THE SIGNS</a:t>
            </a:r>
            <a:br>
              <a:rPr lang="en-CA" sz="2000" dirty="0"/>
            </a:br>
            <a:endParaRPr lang="en-CA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5161"/>
            <a:ext cx="10515600" cy="4811802"/>
          </a:xfrm>
        </p:spPr>
        <p:txBody>
          <a:bodyPr/>
          <a:lstStyle/>
          <a:p>
            <a:r>
              <a:rPr lang="en-CA" dirty="0"/>
              <a:t> Sad or depressed most of the time.</a:t>
            </a:r>
          </a:p>
          <a:p>
            <a:r>
              <a:rPr lang="en-CA" dirty="0"/>
              <a:t>Clinical depression: deep sadness, loss of interest, trouble sleeping and eating—trouble that doesn’t go away or continues to get worse.</a:t>
            </a:r>
          </a:p>
          <a:p>
            <a:r>
              <a:rPr lang="en-CA" dirty="0"/>
              <a:t>Feeling anxious, agitated, or unable to sleep. Unusual calmness.</a:t>
            </a:r>
          </a:p>
          <a:p>
            <a:r>
              <a:rPr lang="en-CA" dirty="0"/>
              <a:t>Neglecting personal welfare, deteriorating physical appearance.</a:t>
            </a:r>
          </a:p>
          <a:p>
            <a:r>
              <a:rPr lang="en-CA" dirty="0"/>
              <a:t>Withdrawing from friends or family—sleeping all the time.</a:t>
            </a:r>
          </a:p>
          <a:p>
            <a:r>
              <a:rPr lang="en-CA" dirty="0"/>
              <a:t>Losing interest in hobbies, work, school and other things one used to care about. Past suicide attempts.</a:t>
            </a:r>
          </a:p>
          <a:p>
            <a:r>
              <a:rPr lang="en-CA" dirty="0"/>
              <a:t>Frequent and dramatic mood changes—punching holes in walls, rage, seeking revenge, getting into fights or other self destructive behavior.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6624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LEARN TO RECOGNIZE THE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Expressing feelings of guilt or shame – Moral Injury.</a:t>
            </a:r>
          </a:p>
          <a:p>
            <a:r>
              <a:rPr lang="en-CA" dirty="0"/>
              <a:t>Feelings of failure or decreased performance.</a:t>
            </a:r>
          </a:p>
          <a:p>
            <a:r>
              <a:rPr lang="en-CA" dirty="0"/>
              <a:t>Feeling life is not worth living, having no sense of purpose or connectedness in life.</a:t>
            </a:r>
          </a:p>
          <a:p>
            <a:r>
              <a:rPr lang="en-CA" dirty="0"/>
              <a:t>Talk of desperation or feeling trapped—there is no way out.</a:t>
            </a:r>
          </a:p>
          <a:p>
            <a:r>
              <a:rPr lang="en-CA" dirty="0"/>
              <a:t>Narrowing of focus—without my unit, my wife, my job, I have no reason to live. Reaching out for help is not weakness—it is strength!</a:t>
            </a:r>
          </a:p>
          <a:p>
            <a:r>
              <a:rPr lang="en-CA" dirty="0"/>
              <a:t>Giving away prized possessions, putting things “in order,”  tying up “loose ends,” making out a will.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546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DBE52-FC41-4DAE-9CD3-3990D2C0B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72378" y="0"/>
            <a:ext cx="12655685" cy="7802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791648-4D05-4C58-98C0-43B055CAE71B}"/>
              </a:ext>
            </a:extLst>
          </p:cNvPr>
          <p:cNvSpPr txBox="1"/>
          <p:nvPr/>
        </p:nvSpPr>
        <p:spPr>
          <a:xfrm>
            <a:off x="-272377" y="7107709"/>
            <a:ext cx="12655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www.ccoli.com/videos/yt-F5YubjEqbZ8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/2.5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4714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LEARN TO RECOGNIZE THE SIGNS</a:t>
            </a:r>
            <a:br>
              <a:rPr lang="en-CA" sz="3200" b="1" dirty="0"/>
            </a:br>
            <a:endParaRPr lang="en-CA" sz="32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339404"/>
            <a:ext cx="10515600" cy="516442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Looking as though one has a “death wish” tempting fate by taking risks that could lead to death, such as driving fast or running red lights, leaving loaded firearms out (especially when this is a new behavior for this person).</a:t>
            </a:r>
          </a:p>
          <a:p>
            <a:r>
              <a:rPr lang="en-CA" dirty="0"/>
              <a:t>Seeking access to firearms, pills or other means of harming oneself.</a:t>
            </a:r>
          </a:p>
          <a:p>
            <a:r>
              <a:rPr lang="en-CA" dirty="0"/>
              <a:t>Increased alcohol or drug use.  Watch for disturbing Face Book / Social Media postings. Watch for many negative events in this persons life in a short period of time.</a:t>
            </a:r>
          </a:p>
          <a:p>
            <a:r>
              <a:rPr lang="en-CA" dirty="0"/>
              <a:t>Saying things like, “I would like to go to sleep and never wake up,” or “Everyone would be better off if I were dead.”</a:t>
            </a:r>
          </a:p>
          <a:p>
            <a:r>
              <a:rPr lang="en-CA" dirty="0"/>
              <a:t>Saying things like “Nobody cares about me anyway.”</a:t>
            </a:r>
          </a:p>
          <a:p>
            <a:r>
              <a:rPr lang="en-CA" dirty="0"/>
              <a:t>Females—sometimes seeking attention,  Males—can be serious warning. Worthy of action / attention either way.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6123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1439</Words>
  <Application>Microsoft Office PowerPoint</Application>
  <PresentationFormat>Widescreen</PresentationFormat>
  <Paragraphs>104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Montserrat</vt:lpstr>
      <vt:lpstr>Office Theme</vt:lpstr>
      <vt:lpstr>Acrobat Document</vt:lpstr>
      <vt:lpstr>DEPARTMENT OF COLORADO WORKSHOP VFW AUXILIARY SUICIDE PREVENTION (MAKING PREVENTION EVERYONE’S BUSINESS)</vt:lpstr>
      <vt:lpstr>PowerPoint Presentation</vt:lpstr>
      <vt:lpstr>SOME BACKGROUND</vt:lpstr>
      <vt:lpstr>PowerPoint Presentation</vt:lpstr>
      <vt:lpstr>PowerPoint Presentation</vt:lpstr>
      <vt:lpstr>LEARN TO RECOGNIZE THE SIGNS </vt:lpstr>
      <vt:lpstr>LEARN TO RECOGNIZE THE SIGNS</vt:lpstr>
      <vt:lpstr>PowerPoint Presentation</vt:lpstr>
      <vt:lpstr>LEARN TO RECOGNIZE THE SIGNS </vt:lpstr>
      <vt:lpstr>PowerPoint Presentation</vt:lpstr>
      <vt:lpstr>INSIGHTS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ASK !</vt:lpstr>
      <vt:lpstr>PowerPoint Presentation</vt:lpstr>
      <vt:lpstr>                             GUN LOCKS</vt:lpstr>
      <vt:lpstr>CONTACTS</vt:lpstr>
      <vt:lpstr>WHAT CAN I DO TO HELP ?</vt:lpstr>
      <vt:lpstr>PowerPoint Presentation</vt:lpstr>
      <vt:lpstr>CREDITS</vt:lpstr>
      <vt:lpstr>PHIL REINPOLD CONTACT INFORMATION</vt:lpstr>
      <vt:lpstr>RESOURCES</vt:lpstr>
    </vt:vector>
  </TitlesOfParts>
  <Company>Vector Aerospace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Reinpold, Philip</dc:creator>
  <cp:lastModifiedBy>Linda Reinpold</cp:lastModifiedBy>
  <cp:revision>127</cp:revision>
  <dcterms:created xsi:type="dcterms:W3CDTF">2017-10-10T21:54:50Z</dcterms:created>
  <dcterms:modified xsi:type="dcterms:W3CDTF">2026-02-05T20:18:19Z</dcterms:modified>
</cp:coreProperties>
</file>