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4" r:id="rId1"/>
  </p:sldMasterIdLst>
  <p:notesMasterIdLst>
    <p:notesMasterId r:id="rId14"/>
  </p:notesMasterIdLst>
  <p:handoutMasterIdLst>
    <p:handoutMasterId r:id="rId15"/>
  </p:handoutMasterIdLst>
  <p:sldIdLst>
    <p:sldId id="711" r:id="rId2"/>
    <p:sldId id="714" r:id="rId3"/>
    <p:sldId id="715" r:id="rId4"/>
    <p:sldId id="716" r:id="rId5"/>
    <p:sldId id="719" r:id="rId6"/>
    <p:sldId id="718" r:id="rId7"/>
    <p:sldId id="720" r:id="rId8"/>
    <p:sldId id="721" r:id="rId9"/>
    <p:sldId id="722" r:id="rId10"/>
    <p:sldId id="723" r:id="rId11"/>
    <p:sldId id="724" r:id="rId12"/>
    <p:sldId id="713" r:id="rId13"/>
  </p:sldIdLst>
  <p:sldSz cx="9144000" cy="6858000" type="screen4x3"/>
  <p:notesSz cx="7010400" cy="92964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12"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FCFA7"/>
    <a:srgbClr val="EBD396"/>
    <a:srgbClr val="663300"/>
    <a:srgbClr val="8D8233"/>
    <a:srgbClr val="4D99ED"/>
    <a:srgbClr val="E6D296"/>
    <a:srgbClr val="FFD279"/>
    <a:srgbClr val="C9B053"/>
    <a:srgbClr val="C0C0C0"/>
    <a:srgbClr val="EACD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67" autoAdjust="0"/>
    <p:restoredTop sz="91454" autoAdjust="0"/>
  </p:normalViewPr>
  <p:slideViewPr>
    <p:cSldViewPr>
      <p:cViewPr varScale="1">
        <p:scale>
          <a:sx n="98" d="100"/>
          <a:sy n="98" d="100"/>
        </p:scale>
        <p:origin x="1880" y="192"/>
      </p:cViewPr>
      <p:guideLst>
        <p:guide orient="horz" pos="2112"/>
        <p:guide pos="2880"/>
      </p:guideLst>
    </p:cSldViewPr>
  </p:slideViewPr>
  <p:outlineViewPr>
    <p:cViewPr>
      <p:scale>
        <a:sx n="33" d="100"/>
        <a:sy n="33" d="100"/>
      </p:scale>
      <p:origin x="0" y="36756"/>
    </p:cViewPr>
  </p:outlineViewPr>
  <p:notesTextViewPr>
    <p:cViewPr>
      <p:scale>
        <a:sx n="100" d="100"/>
        <a:sy n="100" d="100"/>
      </p:scale>
      <p:origin x="0" y="0"/>
    </p:cViewPr>
  </p:notesTextViewPr>
  <p:sorterViewPr>
    <p:cViewPr>
      <p:scale>
        <a:sx n="82" d="100"/>
        <a:sy n="82" d="100"/>
      </p:scale>
      <p:origin x="0" y="0"/>
    </p:cViewPr>
  </p:sorterViewPr>
  <p:notesViewPr>
    <p:cSldViewPr>
      <p:cViewPr varScale="1">
        <p:scale>
          <a:sx n="81" d="100"/>
          <a:sy n="81" d="100"/>
        </p:scale>
        <p:origin x="3984" y="184"/>
      </p:cViewPr>
      <p:guideLst>
        <p:guide orient="horz" pos="2928"/>
        <p:guide pos="220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1026"/>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74" tIns="46588" rIns="93174" bIns="46588" numCol="1" anchor="t" anchorCtr="0" compatLnSpc="1">
            <a:prstTxWarp prst="textNoShape">
              <a:avLst/>
            </a:prstTxWarp>
          </a:bodyPr>
          <a:lstStyle>
            <a:lvl1pPr>
              <a:defRPr sz="1200"/>
            </a:lvl1pPr>
          </a:lstStyle>
          <a:p>
            <a:endParaRPr lang="en-US" dirty="0"/>
          </a:p>
        </p:txBody>
      </p:sp>
      <p:sp>
        <p:nvSpPr>
          <p:cNvPr id="98307" name="Rectangle 1027"/>
          <p:cNvSpPr>
            <a:spLocks noGrp="1" noChangeArrowheads="1"/>
          </p:cNvSpPr>
          <p:nvPr>
            <p:ph type="dt" sz="quarter" idx="1"/>
          </p:nvPr>
        </p:nvSpPr>
        <p:spPr bwMode="auto">
          <a:xfrm>
            <a:off x="3972560" y="0"/>
            <a:ext cx="3037840" cy="464820"/>
          </a:xfrm>
          <a:prstGeom prst="rect">
            <a:avLst/>
          </a:prstGeom>
          <a:noFill/>
          <a:ln w="9525">
            <a:noFill/>
            <a:miter lim="800000"/>
            <a:headEnd/>
            <a:tailEnd/>
          </a:ln>
          <a:effectLst/>
        </p:spPr>
        <p:txBody>
          <a:bodyPr vert="horz" wrap="square" lIns="93174" tIns="46588" rIns="93174" bIns="46588" numCol="1" anchor="t" anchorCtr="0" compatLnSpc="1">
            <a:prstTxWarp prst="textNoShape">
              <a:avLst/>
            </a:prstTxWarp>
          </a:bodyPr>
          <a:lstStyle>
            <a:lvl1pPr algn="r">
              <a:defRPr sz="1200"/>
            </a:lvl1pPr>
          </a:lstStyle>
          <a:p>
            <a:endParaRPr lang="en-US" dirty="0"/>
          </a:p>
        </p:txBody>
      </p:sp>
      <p:sp>
        <p:nvSpPr>
          <p:cNvPr id="98308" name="Rectangle 1028"/>
          <p:cNvSpPr>
            <a:spLocks noGrp="1" noChangeArrowheads="1"/>
          </p:cNvSpPr>
          <p:nvPr>
            <p:ph type="ftr" sz="quarter" idx="2"/>
          </p:nvPr>
        </p:nvSpPr>
        <p:spPr bwMode="auto">
          <a:xfrm>
            <a:off x="0" y="8831580"/>
            <a:ext cx="3037840" cy="464820"/>
          </a:xfrm>
          <a:prstGeom prst="rect">
            <a:avLst/>
          </a:prstGeom>
          <a:noFill/>
          <a:ln w="9525">
            <a:noFill/>
            <a:miter lim="800000"/>
            <a:headEnd/>
            <a:tailEnd/>
          </a:ln>
          <a:effectLst/>
        </p:spPr>
        <p:txBody>
          <a:bodyPr vert="horz" wrap="square" lIns="93174" tIns="46588" rIns="93174" bIns="46588" numCol="1" anchor="b" anchorCtr="0" compatLnSpc="1">
            <a:prstTxWarp prst="textNoShape">
              <a:avLst/>
            </a:prstTxWarp>
          </a:bodyPr>
          <a:lstStyle>
            <a:lvl1pPr>
              <a:defRPr sz="1200"/>
            </a:lvl1pPr>
          </a:lstStyle>
          <a:p>
            <a:endParaRPr lang="en-US" dirty="0"/>
          </a:p>
        </p:txBody>
      </p:sp>
      <p:sp>
        <p:nvSpPr>
          <p:cNvPr id="98309" name="Rectangle 1029"/>
          <p:cNvSpPr>
            <a:spLocks noGrp="1" noChangeArrowheads="1"/>
          </p:cNvSpPr>
          <p:nvPr>
            <p:ph type="sldNum" sz="quarter" idx="3"/>
          </p:nvPr>
        </p:nvSpPr>
        <p:spPr bwMode="auto">
          <a:xfrm>
            <a:off x="3972560" y="8831580"/>
            <a:ext cx="3037840" cy="464820"/>
          </a:xfrm>
          <a:prstGeom prst="rect">
            <a:avLst/>
          </a:prstGeom>
          <a:noFill/>
          <a:ln w="9525">
            <a:noFill/>
            <a:miter lim="800000"/>
            <a:headEnd/>
            <a:tailEnd/>
          </a:ln>
          <a:effectLst/>
        </p:spPr>
        <p:txBody>
          <a:bodyPr vert="horz" wrap="square" lIns="93174" tIns="46588" rIns="93174" bIns="46588" numCol="1" anchor="b" anchorCtr="0" compatLnSpc="1">
            <a:prstTxWarp prst="textNoShape">
              <a:avLst/>
            </a:prstTxWarp>
          </a:bodyPr>
          <a:lstStyle>
            <a:lvl1pPr algn="r">
              <a:defRPr sz="1200"/>
            </a:lvl1pPr>
          </a:lstStyle>
          <a:p>
            <a:fld id="{A158E639-FA19-41F4-9316-FD298E99187D}" type="slidenum">
              <a:rPr lang="en-US"/>
              <a:pPr/>
              <a:t>‹#›</a:t>
            </a:fld>
            <a:endParaRPr lang="en-US" dirty="0"/>
          </a:p>
        </p:txBody>
      </p:sp>
    </p:spTree>
    <p:extLst>
      <p:ext uri="{BB962C8B-B14F-4D97-AF65-F5344CB8AC3E}">
        <p14:creationId xmlns:p14="http://schemas.microsoft.com/office/powerpoint/2010/main" val="185942867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74" tIns="46588" rIns="93174" bIns="46588" numCol="1" anchor="t" anchorCtr="0" compatLnSpc="1">
            <a:prstTxWarp prst="textNoShape">
              <a:avLst/>
            </a:prstTxWarp>
          </a:bodyPr>
          <a:lstStyle>
            <a:lvl1pPr>
              <a:defRPr sz="1200"/>
            </a:lvl1pPr>
          </a:lstStyle>
          <a:p>
            <a:endParaRPr lang="en-US" dirty="0"/>
          </a:p>
        </p:txBody>
      </p:sp>
      <p:sp>
        <p:nvSpPr>
          <p:cNvPr id="4099" name="Rectangle 3"/>
          <p:cNvSpPr>
            <a:spLocks noGrp="1" noChangeArrowheads="1"/>
          </p:cNvSpPr>
          <p:nvPr>
            <p:ph type="dt" idx="1"/>
          </p:nvPr>
        </p:nvSpPr>
        <p:spPr bwMode="auto">
          <a:xfrm>
            <a:off x="3972560" y="0"/>
            <a:ext cx="3037840" cy="464820"/>
          </a:xfrm>
          <a:prstGeom prst="rect">
            <a:avLst/>
          </a:prstGeom>
          <a:noFill/>
          <a:ln w="9525">
            <a:noFill/>
            <a:miter lim="800000"/>
            <a:headEnd/>
            <a:tailEnd/>
          </a:ln>
          <a:effectLst/>
        </p:spPr>
        <p:txBody>
          <a:bodyPr vert="horz" wrap="square" lIns="93174" tIns="46588" rIns="93174" bIns="46588" numCol="1" anchor="t" anchorCtr="0" compatLnSpc="1">
            <a:prstTxWarp prst="textNoShape">
              <a:avLst/>
            </a:prstTxWarp>
          </a:bodyPr>
          <a:lstStyle>
            <a:lvl1pPr algn="r">
              <a:defRPr sz="1200"/>
            </a:lvl1pPr>
          </a:lstStyle>
          <a:p>
            <a:endParaRPr lang="en-US" dirty="0"/>
          </a:p>
        </p:txBody>
      </p:sp>
      <p:sp>
        <p:nvSpPr>
          <p:cNvPr id="4100"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34721" y="4415791"/>
            <a:ext cx="5140960" cy="4183380"/>
          </a:xfrm>
          <a:prstGeom prst="rect">
            <a:avLst/>
          </a:prstGeom>
          <a:noFill/>
          <a:ln w="9525">
            <a:noFill/>
            <a:miter lim="800000"/>
            <a:headEnd/>
            <a:tailEnd/>
          </a:ln>
          <a:effectLst/>
        </p:spPr>
        <p:txBody>
          <a:bodyPr vert="horz" wrap="square" lIns="93174" tIns="46588" rIns="93174" bIns="4658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102" name="Rectangle 6"/>
          <p:cNvSpPr>
            <a:spLocks noGrp="1" noChangeArrowheads="1"/>
          </p:cNvSpPr>
          <p:nvPr>
            <p:ph type="ftr" sz="quarter" idx="4"/>
          </p:nvPr>
        </p:nvSpPr>
        <p:spPr bwMode="auto">
          <a:xfrm>
            <a:off x="0" y="8831580"/>
            <a:ext cx="3037840" cy="464820"/>
          </a:xfrm>
          <a:prstGeom prst="rect">
            <a:avLst/>
          </a:prstGeom>
          <a:noFill/>
          <a:ln w="9525">
            <a:noFill/>
            <a:miter lim="800000"/>
            <a:headEnd/>
            <a:tailEnd/>
          </a:ln>
          <a:effectLst/>
        </p:spPr>
        <p:txBody>
          <a:bodyPr vert="horz" wrap="square" lIns="93174" tIns="46588" rIns="93174" bIns="46588" numCol="1" anchor="b" anchorCtr="0" compatLnSpc="1">
            <a:prstTxWarp prst="textNoShape">
              <a:avLst/>
            </a:prstTxWarp>
          </a:bodyPr>
          <a:lstStyle>
            <a:lvl1pPr>
              <a:defRPr sz="1200"/>
            </a:lvl1pPr>
          </a:lstStyle>
          <a:p>
            <a:endParaRPr lang="en-US" dirty="0"/>
          </a:p>
        </p:txBody>
      </p:sp>
      <p:sp>
        <p:nvSpPr>
          <p:cNvPr id="4103" name="Rectangle 7"/>
          <p:cNvSpPr>
            <a:spLocks noGrp="1" noChangeArrowheads="1"/>
          </p:cNvSpPr>
          <p:nvPr>
            <p:ph type="sldNum" sz="quarter" idx="5"/>
          </p:nvPr>
        </p:nvSpPr>
        <p:spPr bwMode="auto">
          <a:xfrm>
            <a:off x="3972560" y="8831580"/>
            <a:ext cx="3037840" cy="464820"/>
          </a:xfrm>
          <a:prstGeom prst="rect">
            <a:avLst/>
          </a:prstGeom>
          <a:noFill/>
          <a:ln w="9525">
            <a:noFill/>
            <a:miter lim="800000"/>
            <a:headEnd/>
            <a:tailEnd/>
          </a:ln>
          <a:effectLst/>
        </p:spPr>
        <p:txBody>
          <a:bodyPr vert="horz" wrap="square" lIns="93174" tIns="46588" rIns="93174" bIns="46588" numCol="1" anchor="b" anchorCtr="0" compatLnSpc="1">
            <a:prstTxWarp prst="textNoShape">
              <a:avLst/>
            </a:prstTxWarp>
          </a:bodyPr>
          <a:lstStyle>
            <a:lvl1pPr algn="r">
              <a:defRPr sz="1200"/>
            </a:lvl1pPr>
          </a:lstStyle>
          <a:p>
            <a:fld id="{BC7E92B8-07C5-43A2-8C24-5327E6C98342}" type="slidenum">
              <a:rPr lang="en-US"/>
              <a:pPr/>
              <a:t>‹#›</a:t>
            </a:fld>
            <a:endParaRPr lang="en-US" dirty="0"/>
          </a:p>
        </p:txBody>
      </p:sp>
    </p:spTree>
    <p:extLst>
      <p:ext uri="{BB962C8B-B14F-4D97-AF65-F5344CB8AC3E}">
        <p14:creationId xmlns:p14="http://schemas.microsoft.com/office/powerpoint/2010/main" val="3657681765"/>
      </p:ext>
    </p:extLst>
  </p:cSld>
  <p:clrMap bg1="lt1" tx1="dk1" bg2="lt2" tx2="dk2" accent1="accent1" accent2="accent2" accent3="accent3" accent4="accent4" accent5="accent5" accent6="accent6" hlink="hlink" folHlink="folHlink"/>
  <p:hf sldNum="0" hdr="0" ftr="0" dt="0"/>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sz="1200" kern="1200" dirty="0">
              <a:solidFill>
                <a:schemeClr val="tx1"/>
              </a:solidFill>
              <a:effectLst/>
              <a:latin typeface="Times New Roman" pitchFamily="18" charset="0"/>
              <a:ea typeface="+mn-ea"/>
              <a:cs typeface="+mn-cs"/>
            </a:endParaRPr>
          </a:p>
        </p:txBody>
      </p:sp>
    </p:spTree>
    <p:extLst>
      <p:ext uri="{BB962C8B-B14F-4D97-AF65-F5344CB8AC3E}">
        <p14:creationId xmlns:p14="http://schemas.microsoft.com/office/powerpoint/2010/main" val="26899233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dirty="0"/>
              <a:t>Donor made up difference so Post 1 got full $5000</a:t>
            </a:r>
          </a:p>
        </p:txBody>
      </p:sp>
    </p:spTree>
    <p:extLst>
      <p:ext uri="{BB962C8B-B14F-4D97-AF65-F5344CB8AC3E}">
        <p14:creationId xmlns:p14="http://schemas.microsoft.com/office/powerpoint/2010/main" val="24906223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6020792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dirty="0"/>
              <a:t>I grew my business with coaching/mentoring and accountability. I will make myself available to any Post that wants to work with this system. </a:t>
            </a:r>
          </a:p>
        </p:txBody>
      </p:sp>
    </p:spTree>
    <p:extLst>
      <p:ext uri="{BB962C8B-B14F-4D97-AF65-F5344CB8AC3E}">
        <p14:creationId xmlns:p14="http://schemas.microsoft.com/office/powerpoint/2010/main" val="19089119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8766993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1774846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8314219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dirty="0"/>
              <a:t>$4500 for Family Day event at Buckley</a:t>
            </a:r>
          </a:p>
        </p:txBody>
      </p:sp>
    </p:spTree>
    <p:extLst>
      <p:ext uri="{BB962C8B-B14F-4D97-AF65-F5344CB8AC3E}">
        <p14:creationId xmlns:p14="http://schemas.microsoft.com/office/powerpoint/2010/main" val="20941880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dirty="0"/>
              <a:t>A Post and its Auxiliary can each receive the full $3500 per year. </a:t>
            </a:r>
          </a:p>
        </p:txBody>
      </p:sp>
    </p:spTree>
    <p:extLst>
      <p:ext uri="{BB962C8B-B14F-4D97-AF65-F5344CB8AC3E}">
        <p14:creationId xmlns:p14="http://schemas.microsoft.com/office/powerpoint/2010/main" val="42856069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A couple of years ago the Department of Kentucky ran a program where they provided toys to children whose parents had passed. In Missouri last year, the Department ran a program where ruck sacks were filled with hygiene items and were then donated to homeless individuals. Post 1 is under construction and received $1000 in November. </a:t>
            </a:r>
          </a:p>
        </p:txBody>
      </p:sp>
    </p:spTree>
    <p:extLst>
      <p:ext uri="{BB962C8B-B14F-4D97-AF65-F5344CB8AC3E}">
        <p14:creationId xmlns:p14="http://schemas.microsoft.com/office/powerpoint/2010/main" val="22124132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Times New Roman" pitchFamily="18" charset="0"/>
                <a:ea typeface="+mn-ea"/>
                <a:cs typeface="+mn-cs"/>
              </a:rPr>
              <a:t>This year, the Department of Tennessee is having a funding raising event with Humana where they are attempting to create the world’s largest toilet paper pyramid. Proceeds and the toilet paper will be donated to homeless shelters and veteran homes after the event. </a:t>
            </a:r>
          </a:p>
          <a:p>
            <a:endParaRPr lang="en-US" sz="1200" b="0" i="0" u="none" strike="noStrike" kern="1200" dirty="0">
              <a:solidFill>
                <a:schemeClr val="tx1"/>
              </a:solidFill>
              <a:effectLst/>
              <a:latin typeface="Times New Roman" pitchFamily="18" charset="0"/>
              <a:ea typeface="+mn-ea"/>
              <a:cs typeface="+mn-cs"/>
            </a:endParaRPr>
          </a:p>
          <a:p>
            <a:r>
              <a:rPr lang="en-US" sz="1200" b="0" i="0" u="none" strike="noStrike" kern="1200" dirty="0">
                <a:solidFill>
                  <a:schemeClr val="tx1"/>
                </a:solidFill>
                <a:effectLst/>
                <a:latin typeface="Times New Roman" pitchFamily="18" charset="0"/>
                <a:ea typeface="+mn-ea"/>
                <a:cs typeface="+mn-cs"/>
              </a:rPr>
              <a:t>Post 1 and the Aux has partnered with Humana to host a Vietnam Era Veteran pinning ceremony on June 25 ($1500 each). </a:t>
            </a:r>
            <a:endParaRPr lang="en-US" dirty="0"/>
          </a:p>
        </p:txBody>
      </p:sp>
    </p:spTree>
    <p:extLst>
      <p:ext uri="{BB962C8B-B14F-4D97-AF65-F5344CB8AC3E}">
        <p14:creationId xmlns:p14="http://schemas.microsoft.com/office/powerpoint/2010/main" val="27310511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dirty="0"/>
              <a:t>Post 1 logs hours hanging art at the VA hospital, displaying art at the Englewood library, the PACE Center, and the State Capital. </a:t>
            </a:r>
          </a:p>
        </p:txBody>
      </p:sp>
    </p:spTree>
    <p:extLst>
      <p:ext uri="{BB962C8B-B14F-4D97-AF65-F5344CB8AC3E}">
        <p14:creationId xmlns:p14="http://schemas.microsoft.com/office/powerpoint/2010/main" val="34557501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24439519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45477" y="228602"/>
            <a:ext cx="8229600" cy="900113"/>
          </a:xfrm>
          <a:prstGeom prst="rect">
            <a:avLst/>
          </a:prstGeom>
        </p:spPr>
        <p:txBody>
          <a:bodyPr anchor="ctr">
            <a:normAutofit/>
          </a:bodyPr>
          <a:lstStyle>
            <a:lvl1pPr>
              <a:defRPr sz="4050">
                <a:solidFill>
                  <a:schemeClr val="tx1"/>
                </a:solidFill>
              </a:defRPr>
            </a:lvl1pPr>
          </a:lstStyle>
          <a:p>
            <a:r>
              <a:rPr lang="en-US" dirty="0"/>
              <a:t>CLICK TO EDIT TITLE SLIDE</a:t>
            </a:r>
          </a:p>
        </p:txBody>
      </p:sp>
      <p:sp>
        <p:nvSpPr>
          <p:cNvPr id="3" name="Content Placeholder 2"/>
          <p:cNvSpPr>
            <a:spLocks noGrp="1"/>
          </p:cNvSpPr>
          <p:nvPr>
            <p:ph idx="1"/>
          </p:nvPr>
        </p:nvSpPr>
        <p:spPr>
          <a:xfrm>
            <a:off x="445477" y="1295400"/>
            <a:ext cx="8229600" cy="4343400"/>
          </a:xfrm>
          <a:prstGeom prst="rect">
            <a:avLst/>
          </a:prstGeom>
        </p:spPr>
        <p:txBody>
          <a:bodyPr/>
          <a:lstStyle>
            <a:lvl1pPr>
              <a:defRPr sz="3000">
                <a:latin typeface="TradeGothic LT CondEighteen"/>
              </a:defRPr>
            </a:lvl1pPr>
            <a:lvl2pPr marL="602456" indent="-259556">
              <a:defRPr sz="2700">
                <a:latin typeface="TradeGothic LT CondEighteen"/>
              </a:defRPr>
            </a:lvl2pPr>
            <a:lvl3pPr>
              <a:defRPr sz="2400">
                <a:latin typeface="TradeGothic LT CondEighteen"/>
              </a:defRPr>
            </a:lvl3pPr>
            <a:lvl4pPr>
              <a:defRPr sz="2100">
                <a:latin typeface="TradeGothic LT CondEighteen"/>
              </a:defRPr>
            </a:lvl4pPr>
            <a:lvl5pPr>
              <a:defRPr sz="2100">
                <a:latin typeface="TradeGothic LT CondEightee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7010400" y="5592764"/>
            <a:ext cx="2133600" cy="365125"/>
          </a:xfrm>
        </p:spPr>
        <p:txBody>
          <a:bodyPr/>
          <a:lstStyle/>
          <a:p>
            <a:fld id="{FDDE9C07-6F07-4F85-955E-7688B6277B85}" type="slidenum">
              <a:rPr lang="en-US" smtClean="0"/>
              <a:pPr/>
              <a:t>‹#›</a:t>
            </a:fld>
            <a:endParaRPr lang="en-US" dirty="0"/>
          </a:p>
        </p:txBody>
      </p:sp>
    </p:spTree>
    <p:extLst>
      <p:ext uri="{BB962C8B-B14F-4D97-AF65-F5344CB8AC3E}">
        <p14:creationId xmlns:p14="http://schemas.microsoft.com/office/powerpoint/2010/main" val="15236736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7003442" y="6096761"/>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92D003A-DA52-4D9E-A93F-A5D9EF8FE547}" type="slidenum">
              <a:rPr lang="en-US" smtClean="0"/>
              <a:pPr/>
              <a:t>‹#›</a:t>
            </a:fld>
            <a:endParaRPr lang="en-US" dirty="0"/>
          </a:p>
        </p:txBody>
      </p:sp>
      <p:sp>
        <p:nvSpPr>
          <p:cNvPr id="7" name="Title 1"/>
          <p:cNvSpPr txBox="1">
            <a:spLocks/>
          </p:cNvSpPr>
          <p:nvPr/>
        </p:nvSpPr>
        <p:spPr>
          <a:xfrm>
            <a:off x="0" y="5867400"/>
            <a:ext cx="9144000" cy="990600"/>
          </a:xfrm>
          <a:prstGeom prst="rect">
            <a:avLst/>
          </a:prstGeom>
          <a:solidFill>
            <a:schemeClr val="tx1"/>
          </a:solidFill>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3600" dirty="0">
                <a:solidFill>
                  <a:schemeClr val="bg1"/>
                </a:solidFill>
                <a:latin typeface="TradeGothic LT CondEighteen" pitchFamily="2" charset="0"/>
              </a:rPr>
              <a:t>     </a:t>
            </a:r>
            <a:endParaRPr lang="en-US" sz="4050" dirty="0">
              <a:latin typeface="TradeGothic LT CondEighteen" pitchFamily="2" charset="0"/>
            </a:endParaRPr>
          </a:p>
        </p:txBody>
      </p:sp>
      <p:sp>
        <p:nvSpPr>
          <p:cNvPr id="11" name="TextBox 10"/>
          <p:cNvSpPr txBox="1"/>
          <p:nvPr/>
        </p:nvSpPr>
        <p:spPr>
          <a:xfrm>
            <a:off x="1752601" y="5791201"/>
            <a:ext cx="7378580" cy="715581"/>
          </a:xfrm>
          <a:prstGeom prst="rect">
            <a:avLst/>
          </a:prstGeom>
          <a:noFill/>
        </p:spPr>
        <p:txBody>
          <a:bodyPr wrap="square" rtlCol="0">
            <a:spAutoFit/>
          </a:bodyPr>
          <a:lstStyle/>
          <a:p>
            <a:pPr algn="l"/>
            <a:r>
              <a:rPr lang="en-US" sz="4050" dirty="0">
                <a:solidFill>
                  <a:schemeClr val="bg1"/>
                </a:solidFill>
                <a:latin typeface="TradeGothic LT CondEighteen" pitchFamily="2" charset="0"/>
              </a:rPr>
              <a:t>VETERANS OF FOREIGN WARS</a:t>
            </a:r>
            <a:endParaRPr lang="en-US" sz="4050" dirty="0"/>
          </a:p>
        </p:txBody>
      </p:sp>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28600" y="5476048"/>
            <a:ext cx="1447800" cy="1387475"/>
          </a:xfrm>
          <a:prstGeom prst="rect">
            <a:avLst/>
          </a:prstGeom>
        </p:spPr>
      </p:pic>
      <p:pic>
        <p:nvPicPr>
          <p:cNvPr id="3" name="Picture 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339980" y="6462524"/>
            <a:ext cx="3886200" cy="262826"/>
          </a:xfrm>
          <a:prstGeom prst="rect">
            <a:avLst/>
          </a:prstGeom>
        </p:spPr>
      </p:pic>
    </p:spTree>
    <p:extLst>
      <p:ext uri="{BB962C8B-B14F-4D97-AF65-F5344CB8AC3E}">
        <p14:creationId xmlns:p14="http://schemas.microsoft.com/office/powerpoint/2010/main" val="1712893758"/>
      </p:ext>
    </p:extLst>
  </p:cSld>
  <p:clrMap bg1="lt1" tx1="dk1" bg2="lt2" tx2="dk2" accent1="accent1" accent2="accent2" accent3="accent3" accent4="accent4" accent5="accent5" accent6="accent6" hlink="hlink" folHlink="folHlink"/>
  <p:sldLayoutIdLst>
    <p:sldLayoutId id="2147483675" r:id="rId1"/>
    <p:sldLayoutId id="2147483676" r:id="rId2"/>
  </p:sldLayoutIdLst>
  <p:hf hdr="0" ftr="0" dt="0"/>
  <p:txStyles>
    <p:titleStyle>
      <a:lvl1pPr algn="ctr" defTabSz="685800" rtl="0" eaLnBrk="1" latinLnBrk="0" hangingPunct="1">
        <a:spcBef>
          <a:spcPct val="0"/>
        </a:spcBef>
        <a:buNone/>
        <a:defRPr sz="3300" kern="1200">
          <a:solidFill>
            <a:schemeClr val="bg1"/>
          </a:solidFill>
          <a:latin typeface="TradeGothic LT CondEighteen"/>
          <a:ea typeface="+mj-ea"/>
          <a:cs typeface="Arial" panose="020B0604020202020204" pitchFamily="34" charset="0"/>
        </a:defRPr>
      </a:lvl1pPr>
    </p:titleStyle>
    <p:bodyStyle>
      <a:lvl1pPr marL="257175" indent="-257175" algn="l" defTabSz="6858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mailto:map@vfw.or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219CD-384A-ED48-917B-B32CB2032F6E}"/>
              </a:ext>
            </a:extLst>
          </p:cNvPr>
          <p:cNvSpPr>
            <a:spLocks noGrp="1"/>
          </p:cNvSpPr>
          <p:nvPr>
            <p:ph type="title"/>
          </p:nvPr>
        </p:nvSpPr>
        <p:spPr/>
        <p:txBody>
          <a:bodyPr>
            <a:normAutofit/>
          </a:bodyPr>
          <a:lstStyle/>
          <a:p>
            <a:r>
              <a:rPr lang="en-US" dirty="0"/>
              <a:t>Grants</a:t>
            </a:r>
          </a:p>
        </p:txBody>
      </p:sp>
      <p:pic>
        <p:nvPicPr>
          <p:cNvPr id="6" name="Content Placeholder 5" descr="Logo&#10;&#10;Description automatically generated">
            <a:extLst>
              <a:ext uri="{FF2B5EF4-FFF2-40B4-BE49-F238E27FC236}">
                <a16:creationId xmlns:a16="http://schemas.microsoft.com/office/drawing/2014/main" id="{E808A461-5940-8A46-AF9F-0D30D02D52B0}"/>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934891" y="1828800"/>
            <a:ext cx="3257550" cy="3257550"/>
          </a:xfrm>
          <a:prstGeom prst="rect">
            <a:avLst/>
          </a:prstGeom>
        </p:spPr>
      </p:pic>
      <p:sp>
        <p:nvSpPr>
          <p:cNvPr id="4" name="Slide Number Placeholder 3">
            <a:extLst>
              <a:ext uri="{FF2B5EF4-FFF2-40B4-BE49-F238E27FC236}">
                <a16:creationId xmlns:a16="http://schemas.microsoft.com/office/drawing/2014/main" id="{24B264BB-F378-C449-B20E-1D523E667BE0}"/>
              </a:ext>
            </a:extLst>
          </p:cNvPr>
          <p:cNvSpPr>
            <a:spLocks noGrp="1"/>
          </p:cNvSpPr>
          <p:nvPr>
            <p:ph type="sldNum" sz="quarter" idx="12"/>
          </p:nvPr>
        </p:nvSpPr>
        <p:spPr/>
        <p:txBody>
          <a:bodyPr/>
          <a:lstStyle/>
          <a:p>
            <a:fld id="{FDDE9C07-6F07-4F85-955E-7688B6277B85}" type="slidenum">
              <a:rPr lang="en-US" smtClean="0"/>
              <a:pPr/>
              <a:t>1</a:t>
            </a:fld>
            <a:endParaRPr lang="en-US" dirty="0"/>
          </a:p>
        </p:txBody>
      </p:sp>
    </p:spTree>
    <p:extLst>
      <p:ext uri="{BB962C8B-B14F-4D97-AF65-F5344CB8AC3E}">
        <p14:creationId xmlns:p14="http://schemas.microsoft.com/office/powerpoint/2010/main" val="30105794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15499-BED0-004A-B76F-9E9C82C09AC5}"/>
              </a:ext>
            </a:extLst>
          </p:cNvPr>
          <p:cNvSpPr>
            <a:spLocks noGrp="1"/>
          </p:cNvSpPr>
          <p:nvPr>
            <p:ph type="title"/>
          </p:nvPr>
        </p:nvSpPr>
        <p:spPr/>
        <p:txBody>
          <a:bodyPr>
            <a:normAutofit/>
          </a:bodyPr>
          <a:lstStyle/>
          <a:p>
            <a:r>
              <a:rPr lang="en-US" dirty="0"/>
              <a:t>Uniting To Combat Hunger</a:t>
            </a:r>
          </a:p>
        </p:txBody>
      </p:sp>
      <p:sp>
        <p:nvSpPr>
          <p:cNvPr id="3" name="Content Placeholder 2">
            <a:extLst>
              <a:ext uri="{FF2B5EF4-FFF2-40B4-BE49-F238E27FC236}">
                <a16:creationId xmlns:a16="http://schemas.microsoft.com/office/drawing/2014/main" id="{A3987F8E-6395-B54A-ADCC-288C52841BDC}"/>
              </a:ext>
            </a:extLst>
          </p:cNvPr>
          <p:cNvSpPr>
            <a:spLocks noGrp="1"/>
          </p:cNvSpPr>
          <p:nvPr>
            <p:ph idx="1"/>
          </p:nvPr>
        </p:nvSpPr>
        <p:spPr/>
        <p:txBody>
          <a:bodyPr/>
          <a:lstStyle/>
          <a:p>
            <a:endParaRPr lang="en-US" dirty="0"/>
          </a:p>
          <a:p>
            <a:r>
              <a:rPr lang="en-US" dirty="0"/>
              <a:t>Matching grant – Min$500/Max $5,000</a:t>
            </a:r>
          </a:p>
          <a:p>
            <a:r>
              <a:rPr lang="en-US" dirty="0"/>
              <a:t>Every pound of food = $1</a:t>
            </a:r>
          </a:p>
          <a:p>
            <a:r>
              <a:rPr lang="en-US" dirty="0"/>
              <a:t>Every dollar raised = $1</a:t>
            </a:r>
          </a:p>
          <a:p>
            <a:r>
              <a:rPr lang="en-US" dirty="0"/>
              <a:t>Every volunteer hour = $1</a:t>
            </a:r>
          </a:p>
          <a:p>
            <a:pPr marL="0" indent="0" algn="ctr">
              <a:buNone/>
            </a:pPr>
            <a:r>
              <a:rPr lang="en-US" sz="1500" dirty="0"/>
              <a:t>* Any volunteer hours that address food insecurity count</a:t>
            </a:r>
          </a:p>
        </p:txBody>
      </p:sp>
      <p:sp>
        <p:nvSpPr>
          <p:cNvPr id="4" name="Slide Number Placeholder 3">
            <a:extLst>
              <a:ext uri="{FF2B5EF4-FFF2-40B4-BE49-F238E27FC236}">
                <a16:creationId xmlns:a16="http://schemas.microsoft.com/office/drawing/2014/main" id="{32D023F7-1499-134E-A16E-3CEBDF7A989C}"/>
              </a:ext>
            </a:extLst>
          </p:cNvPr>
          <p:cNvSpPr>
            <a:spLocks noGrp="1"/>
          </p:cNvSpPr>
          <p:nvPr>
            <p:ph type="sldNum" sz="quarter" idx="12"/>
          </p:nvPr>
        </p:nvSpPr>
        <p:spPr/>
        <p:txBody>
          <a:bodyPr/>
          <a:lstStyle/>
          <a:p>
            <a:fld id="{FDDE9C07-6F07-4F85-955E-7688B6277B85}" type="slidenum">
              <a:rPr lang="en-US" smtClean="0"/>
              <a:pPr/>
              <a:t>10</a:t>
            </a:fld>
            <a:endParaRPr lang="en-US" dirty="0"/>
          </a:p>
        </p:txBody>
      </p:sp>
    </p:spTree>
    <p:extLst>
      <p:ext uri="{BB962C8B-B14F-4D97-AF65-F5344CB8AC3E}">
        <p14:creationId xmlns:p14="http://schemas.microsoft.com/office/powerpoint/2010/main" val="19296520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E754CF-2162-9949-97C5-A9D7F2D7A245}"/>
              </a:ext>
            </a:extLst>
          </p:cNvPr>
          <p:cNvSpPr>
            <a:spLocks noGrp="1"/>
          </p:cNvSpPr>
          <p:nvPr>
            <p:ph type="title"/>
          </p:nvPr>
        </p:nvSpPr>
        <p:spPr/>
        <p:txBody>
          <a:bodyPr>
            <a:normAutofit/>
          </a:bodyPr>
          <a:lstStyle/>
          <a:p>
            <a:r>
              <a:rPr lang="en-US" dirty="0"/>
              <a:t>Colorado Veterans Project</a:t>
            </a:r>
          </a:p>
        </p:txBody>
      </p:sp>
      <p:sp>
        <p:nvSpPr>
          <p:cNvPr id="3" name="Content Placeholder 2">
            <a:extLst>
              <a:ext uri="{FF2B5EF4-FFF2-40B4-BE49-F238E27FC236}">
                <a16:creationId xmlns:a16="http://schemas.microsoft.com/office/drawing/2014/main" id="{724935E9-05FA-9042-BD64-66F13710553A}"/>
              </a:ext>
            </a:extLst>
          </p:cNvPr>
          <p:cNvSpPr>
            <a:spLocks noGrp="1"/>
          </p:cNvSpPr>
          <p:nvPr>
            <p:ph idx="1"/>
          </p:nvPr>
        </p:nvSpPr>
        <p:spPr/>
        <p:txBody>
          <a:bodyPr/>
          <a:lstStyle/>
          <a:p>
            <a:endParaRPr lang="en-US" dirty="0"/>
          </a:p>
          <a:p>
            <a:r>
              <a:rPr lang="en-US" dirty="0"/>
              <a:t>Looking for support with a beer event in Colorado Springs in mid-late July</a:t>
            </a:r>
          </a:p>
          <a:p>
            <a:r>
              <a:rPr lang="en-US" dirty="0"/>
              <a:t>Rocky Mountain Vibes Stadium, Co Springs</a:t>
            </a:r>
          </a:p>
          <a:p>
            <a:r>
              <a:rPr lang="en-US" dirty="0"/>
              <a:t>Participating Posts can receive up to $5000 in support of UTCH</a:t>
            </a:r>
          </a:p>
        </p:txBody>
      </p:sp>
      <p:sp>
        <p:nvSpPr>
          <p:cNvPr id="4" name="Slide Number Placeholder 3">
            <a:extLst>
              <a:ext uri="{FF2B5EF4-FFF2-40B4-BE49-F238E27FC236}">
                <a16:creationId xmlns:a16="http://schemas.microsoft.com/office/drawing/2014/main" id="{839FD553-4DBF-A842-A6C5-F4931EC90B91}"/>
              </a:ext>
            </a:extLst>
          </p:cNvPr>
          <p:cNvSpPr>
            <a:spLocks noGrp="1"/>
          </p:cNvSpPr>
          <p:nvPr>
            <p:ph type="sldNum" sz="quarter" idx="12"/>
          </p:nvPr>
        </p:nvSpPr>
        <p:spPr/>
        <p:txBody>
          <a:bodyPr/>
          <a:lstStyle/>
          <a:p>
            <a:fld id="{FDDE9C07-6F07-4F85-955E-7688B6277B85}" type="slidenum">
              <a:rPr lang="en-US" smtClean="0"/>
              <a:pPr/>
              <a:t>11</a:t>
            </a:fld>
            <a:endParaRPr lang="en-US" dirty="0"/>
          </a:p>
        </p:txBody>
      </p:sp>
    </p:spTree>
    <p:extLst>
      <p:ext uri="{BB962C8B-B14F-4D97-AF65-F5344CB8AC3E}">
        <p14:creationId xmlns:p14="http://schemas.microsoft.com/office/powerpoint/2010/main" val="14420840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88BF6A-3BD4-EC4E-8C13-61CCEC3008F8}"/>
              </a:ext>
            </a:extLst>
          </p:cNvPr>
          <p:cNvSpPr>
            <a:spLocks noGrp="1"/>
          </p:cNvSpPr>
          <p:nvPr>
            <p:ph type="title"/>
          </p:nvPr>
        </p:nvSpPr>
        <p:spPr/>
        <p:txBody>
          <a:bodyPr>
            <a:normAutofit/>
          </a:bodyPr>
          <a:lstStyle/>
          <a:p>
            <a:r>
              <a:rPr lang="en-US" dirty="0"/>
              <a:t>My Contact Info</a:t>
            </a:r>
          </a:p>
        </p:txBody>
      </p:sp>
      <p:sp>
        <p:nvSpPr>
          <p:cNvPr id="3" name="Content Placeholder 2">
            <a:extLst>
              <a:ext uri="{FF2B5EF4-FFF2-40B4-BE49-F238E27FC236}">
                <a16:creationId xmlns:a16="http://schemas.microsoft.com/office/drawing/2014/main" id="{65E5BAB6-646B-8E45-B098-4CA94144013D}"/>
              </a:ext>
            </a:extLst>
          </p:cNvPr>
          <p:cNvSpPr>
            <a:spLocks noGrp="1"/>
          </p:cNvSpPr>
          <p:nvPr>
            <p:ph idx="1"/>
          </p:nvPr>
        </p:nvSpPr>
        <p:spPr/>
        <p:txBody>
          <a:bodyPr/>
          <a:lstStyle/>
          <a:p>
            <a:pPr marL="0" indent="0" algn="ctr">
              <a:buNone/>
            </a:pPr>
            <a:endParaRPr lang="en-US" dirty="0"/>
          </a:p>
          <a:p>
            <a:pPr marL="0" indent="0" algn="ctr">
              <a:buNone/>
            </a:pPr>
            <a:r>
              <a:rPr lang="en-US" dirty="0"/>
              <a:t>John Keene</a:t>
            </a:r>
          </a:p>
          <a:p>
            <a:pPr marL="0" indent="0" algn="ctr">
              <a:buNone/>
            </a:pPr>
            <a:r>
              <a:rPr lang="en-US" dirty="0"/>
              <a:t>john@vfwpost1.org</a:t>
            </a:r>
          </a:p>
          <a:p>
            <a:pPr marL="0" indent="0" algn="ctr">
              <a:buNone/>
            </a:pPr>
            <a:r>
              <a:rPr lang="en-US" dirty="0"/>
              <a:t>303-547-7578</a:t>
            </a:r>
          </a:p>
        </p:txBody>
      </p:sp>
      <p:sp>
        <p:nvSpPr>
          <p:cNvPr id="4" name="Slide Number Placeholder 3">
            <a:extLst>
              <a:ext uri="{FF2B5EF4-FFF2-40B4-BE49-F238E27FC236}">
                <a16:creationId xmlns:a16="http://schemas.microsoft.com/office/drawing/2014/main" id="{BE32023E-F427-544A-9D57-E2DC5F3E74B0}"/>
              </a:ext>
            </a:extLst>
          </p:cNvPr>
          <p:cNvSpPr>
            <a:spLocks noGrp="1"/>
          </p:cNvSpPr>
          <p:nvPr>
            <p:ph type="sldNum" sz="quarter" idx="12"/>
          </p:nvPr>
        </p:nvSpPr>
        <p:spPr/>
        <p:txBody>
          <a:bodyPr/>
          <a:lstStyle/>
          <a:p>
            <a:fld id="{FDDE9C07-6F07-4F85-955E-7688B6277B85}" type="slidenum">
              <a:rPr lang="en-US" smtClean="0"/>
              <a:pPr/>
              <a:t>12</a:t>
            </a:fld>
            <a:endParaRPr lang="en-US" dirty="0"/>
          </a:p>
        </p:txBody>
      </p:sp>
    </p:spTree>
    <p:extLst>
      <p:ext uri="{BB962C8B-B14F-4D97-AF65-F5344CB8AC3E}">
        <p14:creationId xmlns:p14="http://schemas.microsoft.com/office/powerpoint/2010/main" val="512012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FD19C6-E658-7F43-BCEB-F87EC3C650BF}"/>
              </a:ext>
            </a:extLst>
          </p:cNvPr>
          <p:cNvSpPr>
            <a:spLocks noGrp="1"/>
          </p:cNvSpPr>
          <p:nvPr>
            <p:ph type="title"/>
          </p:nvPr>
        </p:nvSpPr>
        <p:spPr/>
        <p:txBody>
          <a:bodyPr>
            <a:normAutofit/>
          </a:bodyPr>
          <a:lstStyle/>
          <a:p>
            <a:r>
              <a:rPr lang="en-US" dirty="0"/>
              <a:t>Adopt-a-Unit</a:t>
            </a:r>
          </a:p>
        </p:txBody>
      </p:sp>
      <p:sp>
        <p:nvSpPr>
          <p:cNvPr id="3" name="Content Placeholder 2">
            <a:extLst>
              <a:ext uri="{FF2B5EF4-FFF2-40B4-BE49-F238E27FC236}">
                <a16:creationId xmlns:a16="http://schemas.microsoft.com/office/drawing/2014/main" id="{0EF7FC8D-5548-FA4B-AF05-EBBF402EA5A8}"/>
              </a:ext>
            </a:extLst>
          </p:cNvPr>
          <p:cNvSpPr>
            <a:spLocks noGrp="1"/>
          </p:cNvSpPr>
          <p:nvPr>
            <p:ph idx="1"/>
          </p:nvPr>
        </p:nvSpPr>
        <p:spPr>
          <a:xfrm>
            <a:off x="285750" y="1828800"/>
            <a:ext cx="8515350" cy="3257550"/>
          </a:xfrm>
        </p:spPr>
        <p:txBody>
          <a:bodyPr/>
          <a:lstStyle/>
          <a:p>
            <a:r>
              <a:rPr lang="en-US" dirty="0"/>
              <a:t>Run by Military Assistance Program – </a:t>
            </a:r>
            <a:r>
              <a:rPr lang="en-US" dirty="0">
                <a:hlinkClick r:id="rId3"/>
              </a:rPr>
              <a:t>map@vfw.org</a:t>
            </a:r>
            <a:endParaRPr lang="en-US" dirty="0"/>
          </a:p>
          <a:p>
            <a:r>
              <a:rPr lang="en-US" dirty="0"/>
              <a:t>121k military &amp; family currently supported</a:t>
            </a:r>
          </a:p>
          <a:p>
            <a:r>
              <a:rPr lang="en-US" dirty="0"/>
              <a:t>VFW Posts work with unit commanders and senior enlisted personnel to develop supportive relationships with units before, during and after deployments. </a:t>
            </a:r>
          </a:p>
          <a:p>
            <a:endParaRPr lang="en-US" dirty="0"/>
          </a:p>
        </p:txBody>
      </p:sp>
      <p:sp>
        <p:nvSpPr>
          <p:cNvPr id="4" name="Slide Number Placeholder 3">
            <a:extLst>
              <a:ext uri="{FF2B5EF4-FFF2-40B4-BE49-F238E27FC236}">
                <a16:creationId xmlns:a16="http://schemas.microsoft.com/office/drawing/2014/main" id="{8770392D-7632-FB44-AF0E-6F17A20164C6}"/>
              </a:ext>
            </a:extLst>
          </p:cNvPr>
          <p:cNvSpPr>
            <a:spLocks noGrp="1"/>
          </p:cNvSpPr>
          <p:nvPr>
            <p:ph type="sldNum" sz="quarter" idx="12"/>
          </p:nvPr>
        </p:nvSpPr>
        <p:spPr/>
        <p:txBody>
          <a:bodyPr/>
          <a:lstStyle/>
          <a:p>
            <a:fld id="{FDDE9C07-6F07-4F85-955E-7688B6277B85}" type="slidenum">
              <a:rPr lang="en-US" smtClean="0"/>
              <a:pPr/>
              <a:t>2</a:t>
            </a:fld>
            <a:endParaRPr lang="en-US" dirty="0"/>
          </a:p>
        </p:txBody>
      </p:sp>
    </p:spTree>
    <p:extLst>
      <p:ext uri="{BB962C8B-B14F-4D97-AF65-F5344CB8AC3E}">
        <p14:creationId xmlns:p14="http://schemas.microsoft.com/office/powerpoint/2010/main" val="34126458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52CD0C-828D-8E47-9592-8C77257E2A2A}"/>
              </a:ext>
            </a:extLst>
          </p:cNvPr>
          <p:cNvSpPr>
            <a:spLocks noGrp="1"/>
          </p:cNvSpPr>
          <p:nvPr>
            <p:ph type="title"/>
          </p:nvPr>
        </p:nvSpPr>
        <p:spPr/>
        <p:txBody>
          <a:bodyPr>
            <a:normAutofit/>
          </a:bodyPr>
          <a:lstStyle/>
          <a:p>
            <a:r>
              <a:rPr lang="en-US" dirty="0"/>
              <a:t>Adopt-a-Unit</a:t>
            </a:r>
          </a:p>
        </p:txBody>
      </p:sp>
      <p:sp>
        <p:nvSpPr>
          <p:cNvPr id="3" name="Content Placeholder 2">
            <a:extLst>
              <a:ext uri="{FF2B5EF4-FFF2-40B4-BE49-F238E27FC236}">
                <a16:creationId xmlns:a16="http://schemas.microsoft.com/office/drawing/2014/main" id="{69B8FC23-79FF-094F-9CF2-B9AB77F6BD0A}"/>
              </a:ext>
            </a:extLst>
          </p:cNvPr>
          <p:cNvSpPr>
            <a:spLocks noGrp="1"/>
          </p:cNvSpPr>
          <p:nvPr>
            <p:ph idx="1"/>
          </p:nvPr>
        </p:nvSpPr>
        <p:spPr/>
        <p:txBody>
          <a:bodyPr/>
          <a:lstStyle/>
          <a:p>
            <a:r>
              <a:rPr lang="en-US" dirty="0"/>
              <a:t>Family Days</a:t>
            </a:r>
          </a:p>
          <a:p>
            <a:r>
              <a:rPr lang="en-US" dirty="0"/>
              <a:t>Welcome Home &amp; Deployment events</a:t>
            </a:r>
          </a:p>
          <a:p>
            <a:r>
              <a:rPr lang="en-US" dirty="0"/>
              <a:t>Holiday events</a:t>
            </a:r>
          </a:p>
          <a:p>
            <a:r>
              <a:rPr lang="en-US" dirty="0"/>
              <a:t>Direct assistance (relief fund)</a:t>
            </a:r>
          </a:p>
        </p:txBody>
      </p:sp>
      <p:sp>
        <p:nvSpPr>
          <p:cNvPr id="4" name="Slide Number Placeholder 3">
            <a:extLst>
              <a:ext uri="{FF2B5EF4-FFF2-40B4-BE49-F238E27FC236}">
                <a16:creationId xmlns:a16="http://schemas.microsoft.com/office/drawing/2014/main" id="{54ED5C1B-12D0-F140-BF2C-1ED95BBC6B37}"/>
              </a:ext>
            </a:extLst>
          </p:cNvPr>
          <p:cNvSpPr>
            <a:spLocks noGrp="1"/>
          </p:cNvSpPr>
          <p:nvPr>
            <p:ph type="sldNum" sz="quarter" idx="12"/>
          </p:nvPr>
        </p:nvSpPr>
        <p:spPr/>
        <p:txBody>
          <a:bodyPr/>
          <a:lstStyle/>
          <a:p>
            <a:fld id="{FDDE9C07-6F07-4F85-955E-7688B6277B85}" type="slidenum">
              <a:rPr lang="en-US" smtClean="0"/>
              <a:pPr/>
              <a:t>3</a:t>
            </a:fld>
            <a:endParaRPr lang="en-US" dirty="0"/>
          </a:p>
        </p:txBody>
      </p:sp>
    </p:spTree>
    <p:extLst>
      <p:ext uri="{BB962C8B-B14F-4D97-AF65-F5344CB8AC3E}">
        <p14:creationId xmlns:p14="http://schemas.microsoft.com/office/powerpoint/2010/main" val="24202566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A group of people standing next to a table with food on it&#10;&#10;Description automatically generated with medium confidence">
            <a:extLst>
              <a:ext uri="{FF2B5EF4-FFF2-40B4-BE49-F238E27FC236}">
                <a16:creationId xmlns:a16="http://schemas.microsoft.com/office/drawing/2014/main" id="{E18BE8BC-5D80-604D-9F7B-68925D1CC4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478201">
            <a:off x="5235146" y="2303833"/>
            <a:ext cx="3550509" cy="2662882"/>
          </a:xfrm>
          <a:prstGeom prst="rect">
            <a:avLst/>
          </a:prstGeom>
        </p:spPr>
      </p:pic>
      <p:sp>
        <p:nvSpPr>
          <p:cNvPr id="2" name="Title 1">
            <a:extLst>
              <a:ext uri="{FF2B5EF4-FFF2-40B4-BE49-F238E27FC236}">
                <a16:creationId xmlns:a16="http://schemas.microsoft.com/office/drawing/2014/main" id="{D2B6B959-672F-4B44-98CF-9DF3AFA7D91C}"/>
              </a:ext>
            </a:extLst>
          </p:cNvPr>
          <p:cNvSpPr>
            <a:spLocks noGrp="1"/>
          </p:cNvSpPr>
          <p:nvPr>
            <p:ph type="title"/>
          </p:nvPr>
        </p:nvSpPr>
        <p:spPr>
          <a:xfrm>
            <a:off x="457199" y="1124991"/>
            <a:ext cx="8229600" cy="675085"/>
          </a:xfrm>
        </p:spPr>
        <p:txBody>
          <a:bodyPr>
            <a:normAutofit fontScale="90000"/>
          </a:bodyPr>
          <a:lstStyle/>
          <a:p>
            <a:r>
              <a:rPr lang="en-US" dirty="0"/>
              <a:t>Adopt-a-Unit</a:t>
            </a:r>
          </a:p>
        </p:txBody>
      </p:sp>
      <p:sp>
        <p:nvSpPr>
          <p:cNvPr id="4" name="Slide Number Placeholder 3">
            <a:extLst>
              <a:ext uri="{FF2B5EF4-FFF2-40B4-BE49-F238E27FC236}">
                <a16:creationId xmlns:a16="http://schemas.microsoft.com/office/drawing/2014/main" id="{A72F8957-36D6-8140-85CD-7522926EE724}"/>
              </a:ext>
            </a:extLst>
          </p:cNvPr>
          <p:cNvSpPr>
            <a:spLocks noGrp="1"/>
          </p:cNvSpPr>
          <p:nvPr>
            <p:ph type="sldNum" sz="quarter" idx="12"/>
          </p:nvPr>
        </p:nvSpPr>
        <p:spPr/>
        <p:txBody>
          <a:bodyPr/>
          <a:lstStyle/>
          <a:p>
            <a:fld id="{FDDE9C07-6F07-4F85-955E-7688B6277B85}" type="slidenum">
              <a:rPr lang="en-US" smtClean="0"/>
              <a:pPr/>
              <a:t>4</a:t>
            </a:fld>
            <a:endParaRPr lang="en-US" dirty="0"/>
          </a:p>
        </p:txBody>
      </p:sp>
      <p:pic>
        <p:nvPicPr>
          <p:cNvPr id="14" name="Content Placeholder 13" descr="A picture containing plastic, cluttered, several&#10;&#10;Description automatically generated">
            <a:extLst>
              <a:ext uri="{FF2B5EF4-FFF2-40B4-BE49-F238E27FC236}">
                <a16:creationId xmlns:a16="http://schemas.microsoft.com/office/drawing/2014/main" id="{A59EE3AE-DFAF-5D4E-8F67-0B5F4B83CEE6}"/>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rot="20654137">
            <a:off x="451271" y="2212249"/>
            <a:ext cx="2680377" cy="2010283"/>
          </a:xfrm>
        </p:spPr>
      </p:pic>
      <p:pic>
        <p:nvPicPr>
          <p:cNvPr id="16" name="Picture 15" descr="A picture containing text, person, indoor, group&#10;&#10;Description automatically generated">
            <a:extLst>
              <a:ext uri="{FF2B5EF4-FFF2-40B4-BE49-F238E27FC236}">
                <a16:creationId xmlns:a16="http://schemas.microsoft.com/office/drawing/2014/main" id="{CC8F041C-A9E0-864F-9C4C-B5BC07F98AD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57451" y="2389286"/>
            <a:ext cx="3775868" cy="2831901"/>
          </a:xfrm>
          <a:prstGeom prst="rect">
            <a:avLst/>
          </a:prstGeom>
        </p:spPr>
      </p:pic>
    </p:spTree>
    <p:extLst>
      <p:ext uri="{BB962C8B-B14F-4D97-AF65-F5344CB8AC3E}">
        <p14:creationId xmlns:p14="http://schemas.microsoft.com/office/powerpoint/2010/main" val="27928140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BF9ED-264C-304A-8654-A427536D652C}"/>
              </a:ext>
            </a:extLst>
          </p:cNvPr>
          <p:cNvSpPr>
            <a:spLocks noGrp="1"/>
          </p:cNvSpPr>
          <p:nvPr>
            <p:ph type="title"/>
          </p:nvPr>
        </p:nvSpPr>
        <p:spPr/>
        <p:txBody>
          <a:bodyPr>
            <a:normAutofit/>
          </a:bodyPr>
          <a:lstStyle/>
          <a:p>
            <a:r>
              <a:rPr lang="en-US" dirty="0"/>
              <a:t>MAP Grants</a:t>
            </a:r>
          </a:p>
        </p:txBody>
      </p:sp>
      <p:sp>
        <p:nvSpPr>
          <p:cNvPr id="3" name="Content Placeholder 2">
            <a:extLst>
              <a:ext uri="{FF2B5EF4-FFF2-40B4-BE49-F238E27FC236}">
                <a16:creationId xmlns:a16="http://schemas.microsoft.com/office/drawing/2014/main" id="{18C9D78F-EF51-1D4E-9661-CB1EC7722866}"/>
              </a:ext>
            </a:extLst>
          </p:cNvPr>
          <p:cNvSpPr>
            <a:spLocks noGrp="1"/>
          </p:cNvSpPr>
          <p:nvPr>
            <p:ph idx="1"/>
          </p:nvPr>
        </p:nvSpPr>
        <p:spPr/>
        <p:txBody>
          <a:bodyPr/>
          <a:lstStyle/>
          <a:p>
            <a:r>
              <a:rPr lang="en-US" dirty="0"/>
              <a:t>Basic food and non-alcoholic beverages for currently serving military and their family members only </a:t>
            </a:r>
          </a:p>
          <a:p>
            <a:r>
              <a:rPr lang="en-US" dirty="0"/>
              <a:t>MAP Grants cannot be used for Public Events and/or Formal Military events </a:t>
            </a:r>
          </a:p>
          <a:p>
            <a:endParaRPr lang="en-US" dirty="0"/>
          </a:p>
        </p:txBody>
      </p:sp>
      <p:sp>
        <p:nvSpPr>
          <p:cNvPr id="4" name="Slide Number Placeholder 3">
            <a:extLst>
              <a:ext uri="{FF2B5EF4-FFF2-40B4-BE49-F238E27FC236}">
                <a16:creationId xmlns:a16="http://schemas.microsoft.com/office/drawing/2014/main" id="{EF9C1B8D-9B89-7B4F-B036-59C86730BD64}"/>
              </a:ext>
            </a:extLst>
          </p:cNvPr>
          <p:cNvSpPr>
            <a:spLocks noGrp="1"/>
          </p:cNvSpPr>
          <p:nvPr>
            <p:ph type="sldNum" sz="quarter" idx="12"/>
          </p:nvPr>
        </p:nvSpPr>
        <p:spPr/>
        <p:txBody>
          <a:bodyPr/>
          <a:lstStyle/>
          <a:p>
            <a:fld id="{FDDE9C07-6F07-4F85-955E-7688B6277B85}" type="slidenum">
              <a:rPr lang="en-US" smtClean="0"/>
              <a:pPr/>
              <a:t>5</a:t>
            </a:fld>
            <a:endParaRPr lang="en-US" dirty="0"/>
          </a:p>
        </p:txBody>
      </p:sp>
    </p:spTree>
    <p:extLst>
      <p:ext uri="{BB962C8B-B14F-4D97-AF65-F5344CB8AC3E}">
        <p14:creationId xmlns:p14="http://schemas.microsoft.com/office/powerpoint/2010/main" val="36879387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C79E2-00B1-2145-B17F-A74834479976}"/>
              </a:ext>
            </a:extLst>
          </p:cNvPr>
          <p:cNvSpPr>
            <a:spLocks noGrp="1"/>
          </p:cNvSpPr>
          <p:nvPr>
            <p:ph type="title"/>
          </p:nvPr>
        </p:nvSpPr>
        <p:spPr/>
        <p:txBody>
          <a:bodyPr>
            <a:normAutofit/>
          </a:bodyPr>
          <a:lstStyle/>
          <a:p>
            <a:r>
              <a:rPr lang="en-US" dirty="0"/>
              <a:t>#</a:t>
            </a:r>
            <a:r>
              <a:rPr lang="en-US" dirty="0" err="1"/>
              <a:t>StillServing</a:t>
            </a:r>
            <a:r>
              <a:rPr lang="en-US" dirty="0"/>
              <a:t> Grants</a:t>
            </a:r>
          </a:p>
        </p:txBody>
      </p:sp>
      <p:sp>
        <p:nvSpPr>
          <p:cNvPr id="3" name="Content Placeholder 2">
            <a:extLst>
              <a:ext uri="{FF2B5EF4-FFF2-40B4-BE49-F238E27FC236}">
                <a16:creationId xmlns:a16="http://schemas.microsoft.com/office/drawing/2014/main" id="{5415E1D8-015C-B943-88F0-37DB794CAF5A}"/>
              </a:ext>
            </a:extLst>
          </p:cNvPr>
          <p:cNvSpPr>
            <a:spLocks noGrp="1"/>
          </p:cNvSpPr>
          <p:nvPr>
            <p:ph idx="1"/>
          </p:nvPr>
        </p:nvSpPr>
        <p:spPr/>
        <p:txBody>
          <a:bodyPr/>
          <a:lstStyle/>
          <a:p>
            <a:endParaRPr lang="en-US" dirty="0"/>
          </a:p>
          <a:p>
            <a:r>
              <a:rPr lang="en-US" dirty="0"/>
              <a:t>Community Support Grant ($1000)</a:t>
            </a:r>
          </a:p>
          <a:p>
            <a:r>
              <a:rPr lang="en-US" dirty="0"/>
              <a:t>Corporate Partnership Grant ($1500)</a:t>
            </a:r>
          </a:p>
          <a:p>
            <a:r>
              <a:rPr lang="en-US" dirty="0"/>
              <a:t>Community Volunteerism Grant ($1000)</a:t>
            </a:r>
          </a:p>
          <a:p>
            <a:endParaRPr lang="en-US" dirty="0"/>
          </a:p>
        </p:txBody>
      </p:sp>
      <p:sp>
        <p:nvSpPr>
          <p:cNvPr id="4" name="Slide Number Placeholder 3">
            <a:extLst>
              <a:ext uri="{FF2B5EF4-FFF2-40B4-BE49-F238E27FC236}">
                <a16:creationId xmlns:a16="http://schemas.microsoft.com/office/drawing/2014/main" id="{E892AF47-BAB6-6844-9197-ABA02A9C92B9}"/>
              </a:ext>
            </a:extLst>
          </p:cNvPr>
          <p:cNvSpPr>
            <a:spLocks noGrp="1"/>
          </p:cNvSpPr>
          <p:nvPr>
            <p:ph type="sldNum" sz="quarter" idx="12"/>
          </p:nvPr>
        </p:nvSpPr>
        <p:spPr/>
        <p:txBody>
          <a:bodyPr/>
          <a:lstStyle/>
          <a:p>
            <a:fld id="{FDDE9C07-6F07-4F85-955E-7688B6277B85}" type="slidenum">
              <a:rPr lang="en-US" smtClean="0"/>
              <a:pPr/>
              <a:t>6</a:t>
            </a:fld>
            <a:endParaRPr lang="en-US" dirty="0"/>
          </a:p>
        </p:txBody>
      </p:sp>
    </p:spTree>
    <p:extLst>
      <p:ext uri="{BB962C8B-B14F-4D97-AF65-F5344CB8AC3E}">
        <p14:creationId xmlns:p14="http://schemas.microsoft.com/office/powerpoint/2010/main" val="36227146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C2E2C9-FA70-0848-939B-62F1EADCC393}"/>
              </a:ext>
            </a:extLst>
          </p:cNvPr>
          <p:cNvSpPr>
            <a:spLocks noGrp="1"/>
          </p:cNvSpPr>
          <p:nvPr>
            <p:ph type="title"/>
          </p:nvPr>
        </p:nvSpPr>
        <p:spPr/>
        <p:txBody>
          <a:bodyPr>
            <a:normAutofit/>
          </a:bodyPr>
          <a:lstStyle/>
          <a:p>
            <a:r>
              <a:rPr lang="en-US" dirty="0"/>
              <a:t>Community Support Grant</a:t>
            </a:r>
          </a:p>
        </p:txBody>
      </p:sp>
      <p:sp>
        <p:nvSpPr>
          <p:cNvPr id="3" name="Content Placeholder 2">
            <a:extLst>
              <a:ext uri="{FF2B5EF4-FFF2-40B4-BE49-F238E27FC236}">
                <a16:creationId xmlns:a16="http://schemas.microsoft.com/office/drawing/2014/main" id="{762A8110-C6CC-224D-A3B8-418274EB04EB}"/>
              </a:ext>
            </a:extLst>
          </p:cNvPr>
          <p:cNvSpPr>
            <a:spLocks noGrp="1"/>
          </p:cNvSpPr>
          <p:nvPr>
            <p:ph idx="1"/>
          </p:nvPr>
        </p:nvSpPr>
        <p:spPr/>
        <p:txBody>
          <a:bodyPr/>
          <a:lstStyle/>
          <a:p>
            <a:endParaRPr lang="en-US" dirty="0"/>
          </a:p>
          <a:p>
            <a:r>
              <a:rPr lang="en-US" dirty="0"/>
              <a:t>Community Outreach</a:t>
            </a:r>
          </a:p>
          <a:p>
            <a:r>
              <a:rPr lang="en-US" dirty="0"/>
              <a:t>Financial or in-kind donation (passthrough)</a:t>
            </a:r>
          </a:p>
          <a:p>
            <a:r>
              <a:rPr lang="en-US" dirty="0"/>
              <a:t>Repairs or upgrades to a Post building (limited)</a:t>
            </a:r>
          </a:p>
        </p:txBody>
      </p:sp>
      <p:sp>
        <p:nvSpPr>
          <p:cNvPr id="4" name="Slide Number Placeholder 3">
            <a:extLst>
              <a:ext uri="{FF2B5EF4-FFF2-40B4-BE49-F238E27FC236}">
                <a16:creationId xmlns:a16="http://schemas.microsoft.com/office/drawing/2014/main" id="{790F6187-A846-4046-8C11-253FAACFCBC6}"/>
              </a:ext>
            </a:extLst>
          </p:cNvPr>
          <p:cNvSpPr>
            <a:spLocks noGrp="1"/>
          </p:cNvSpPr>
          <p:nvPr>
            <p:ph type="sldNum" sz="quarter" idx="12"/>
          </p:nvPr>
        </p:nvSpPr>
        <p:spPr/>
        <p:txBody>
          <a:bodyPr/>
          <a:lstStyle/>
          <a:p>
            <a:fld id="{FDDE9C07-6F07-4F85-955E-7688B6277B85}" type="slidenum">
              <a:rPr lang="en-US" smtClean="0"/>
              <a:pPr/>
              <a:t>7</a:t>
            </a:fld>
            <a:endParaRPr lang="en-US" dirty="0"/>
          </a:p>
        </p:txBody>
      </p:sp>
    </p:spTree>
    <p:extLst>
      <p:ext uri="{BB962C8B-B14F-4D97-AF65-F5344CB8AC3E}">
        <p14:creationId xmlns:p14="http://schemas.microsoft.com/office/powerpoint/2010/main" val="37177991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C5BD3-8D8C-664E-98F2-CEA40C1842E4}"/>
              </a:ext>
            </a:extLst>
          </p:cNvPr>
          <p:cNvSpPr>
            <a:spLocks noGrp="1"/>
          </p:cNvSpPr>
          <p:nvPr>
            <p:ph type="title"/>
          </p:nvPr>
        </p:nvSpPr>
        <p:spPr/>
        <p:txBody>
          <a:bodyPr>
            <a:normAutofit/>
          </a:bodyPr>
          <a:lstStyle/>
          <a:p>
            <a:r>
              <a:rPr lang="en-US" dirty="0"/>
              <a:t>Corporate Partnership</a:t>
            </a:r>
          </a:p>
        </p:txBody>
      </p:sp>
      <p:sp>
        <p:nvSpPr>
          <p:cNvPr id="3" name="Content Placeholder 2">
            <a:extLst>
              <a:ext uri="{FF2B5EF4-FFF2-40B4-BE49-F238E27FC236}">
                <a16:creationId xmlns:a16="http://schemas.microsoft.com/office/drawing/2014/main" id="{17734CDB-5230-F84B-ACF4-5FCA7FAA65B8}"/>
              </a:ext>
            </a:extLst>
          </p:cNvPr>
          <p:cNvSpPr>
            <a:spLocks noGrp="1"/>
          </p:cNvSpPr>
          <p:nvPr>
            <p:ph idx="1"/>
          </p:nvPr>
        </p:nvSpPr>
        <p:spPr/>
        <p:txBody>
          <a:bodyPr/>
          <a:lstStyle/>
          <a:p>
            <a:endParaRPr lang="en-US" dirty="0"/>
          </a:p>
          <a:p>
            <a:r>
              <a:rPr lang="en-US" dirty="0"/>
              <a:t>Community Service Projects</a:t>
            </a:r>
          </a:p>
          <a:p>
            <a:r>
              <a:rPr lang="en-US" dirty="0"/>
              <a:t>VFW National Partners</a:t>
            </a:r>
          </a:p>
          <a:p>
            <a:r>
              <a:rPr lang="en-US" dirty="0"/>
              <a:t>Humana, Walgreens, Ace, Sport Clips, Burger King</a:t>
            </a:r>
          </a:p>
          <a:p>
            <a:r>
              <a:rPr lang="en-US" dirty="0"/>
              <a:t>Requires an email or letter from the Partner</a:t>
            </a:r>
          </a:p>
          <a:p>
            <a:pPr marL="0" indent="0" algn="ctr">
              <a:buNone/>
            </a:pPr>
            <a:r>
              <a:rPr lang="en-US" sz="1500" dirty="0"/>
              <a:t>* These events can also be used for the All-American program</a:t>
            </a:r>
          </a:p>
        </p:txBody>
      </p:sp>
      <p:sp>
        <p:nvSpPr>
          <p:cNvPr id="4" name="Slide Number Placeholder 3">
            <a:extLst>
              <a:ext uri="{FF2B5EF4-FFF2-40B4-BE49-F238E27FC236}">
                <a16:creationId xmlns:a16="http://schemas.microsoft.com/office/drawing/2014/main" id="{5C13928B-AC0F-0244-927E-D64F738964AB}"/>
              </a:ext>
            </a:extLst>
          </p:cNvPr>
          <p:cNvSpPr>
            <a:spLocks noGrp="1"/>
          </p:cNvSpPr>
          <p:nvPr>
            <p:ph type="sldNum" sz="quarter" idx="12"/>
          </p:nvPr>
        </p:nvSpPr>
        <p:spPr/>
        <p:txBody>
          <a:bodyPr/>
          <a:lstStyle/>
          <a:p>
            <a:fld id="{FDDE9C07-6F07-4F85-955E-7688B6277B85}" type="slidenum">
              <a:rPr lang="en-US" smtClean="0"/>
              <a:pPr/>
              <a:t>8</a:t>
            </a:fld>
            <a:endParaRPr lang="en-US" dirty="0"/>
          </a:p>
        </p:txBody>
      </p:sp>
    </p:spTree>
    <p:extLst>
      <p:ext uri="{BB962C8B-B14F-4D97-AF65-F5344CB8AC3E}">
        <p14:creationId xmlns:p14="http://schemas.microsoft.com/office/powerpoint/2010/main" val="42558304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14385-8016-B642-800B-D13A910EDF48}"/>
              </a:ext>
            </a:extLst>
          </p:cNvPr>
          <p:cNvSpPr>
            <a:spLocks noGrp="1"/>
          </p:cNvSpPr>
          <p:nvPr>
            <p:ph type="title"/>
          </p:nvPr>
        </p:nvSpPr>
        <p:spPr/>
        <p:txBody>
          <a:bodyPr>
            <a:normAutofit/>
          </a:bodyPr>
          <a:lstStyle/>
          <a:p>
            <a:r>
              <a:rPr lang="en-US" dirty="0"/>
              <a:t>Community Volunteerism </a:t>
            </a:r>
          </a:p>
        </p:txBody>
      </p:sp>
      <p:sp>
        <p:nvSpPr>
          <p:cNvPr id="3" name="Content Placeholder 2">
            <a:extLst>
              <a:ext uri="{FF2B5EF4-FFF2-40B4-BE49-F238E27FC236}">
                <a16:creationId xmlns:a16="http://schemas.microsoft.com/office/drawing/2014/main" id="{F5D3F4CB-469F-F94F-A8DC-E3AC796A9BB3}"/>
              </a:ext>
            </a:extLst>
          </p:cNvPr>
          <p:cNvSpPr>
            <a:spLocks noGrp="1"/>
          </p:cNvSpPr>
          <p:nvPr>
            <p:ph idx="1"/>
          </p:nvPr>
        </p:nvSpPr>
        <p:spPr/>
        <p:txBody>
          <a:bodyPr/>
          <a:lstStyle/>
          <a:p>
            <a:r>
              <a:rPr lang="en-US" dirty="0"/>
              <a:t>Unrestricted grant</a:t>
            </a:r>
          </a:p>
          <a:p>
            <a:r>
              <a:rPr lang="en-US" dirty="0"/>
              <a:t>Based on volunteer hours</a:t>
            </a:r>
          </a:p>
          <a:p>
            <a:r>
              <a:rPr lang="en-US" dirty="0"/>
              <a:t>An hour = $1</a:t>
            </a:r>
          </a:p>
          <a:p>
            <a:r>
              <a:rPr lang="en-US" dirty="0"/>
              <a:t>Min 500 hours – Max 1000 hours</a:t>
            </a:r>
          </a:p>
          <a:p>
            <a:r>
              <a:rPr lang="en-US" dirty="0"/>
              <a:t>Service project must involve a community partner</a:t>
            </a:r>
          </a:p>
          <a:p>
            <a:pPr marL="0" indent="0" algn="ctr">
              <a:buNone/>
            </a:pPr>
            <a:r>
              <a:rPr lang="en-US" sz="1500" dirty="0"/>
              <a:t>* Not restricted to the National Partners</a:t>
            </a:r>
          </a:p>
        </p:txBody>
      </p:sp>
      <p:sp>
        <p:nvSpPr>
          <p:cNvPr id="4" name="Slide Number Placeholder 3">
            <a:extLst>
              <a:ext uri="{FF2B5EF4-FFF2-40B4-BE49-F238E27FC236}">
                <a16:creationId xmlns:a16="http://schemas.microsoft.com/office/drawing/2014/main" id="{EFAC10E2-3224-0B4C-AAFD-C751B35874B4}"/>
              </a:ext>
            </a:extLst>
          </p:cNvPr>
          <p:cNvSpPr>
            <a:spLocks noGrp="1"/>
          </p:cNvSpPr>
          <p:nvPr>
            <p:ph type="sldNum" sz="quarter" idx="12"/>
          </p:nvPr>
        </p:nvSpPr>
        <p:spPr/>
        <p:txBody>
          <a:bodyPr/>
          <a:lstStyle/>
          <a:p>
            <a:fld id="{FDDE9C07-6F07-4F85-955E-7688B6277B85}" type="slidenum">
              <a:rPr lang="en-US" smtClean="0"/>
              <a:pPr/>
              <a:t>9</a:t>
            </a:fld>
            <a:endParaRPr lang="en-US" dirty="0"/>
          </a:p>
        </p:txBody>
      </p:sp>
    </p:spTree>
    <p:extLst>
      <p:ext uri="{BB962C8B-B14F-4D97-AF65-F5344CB8AC3E}">
        <p14:creationId xmlns:p14="http://schemas.microsoft.com/office/powerpoint/2010/main" val="562045647"/>
      </p:ext>
    </p:extLst>
  </p:cSld>
  <p:clrMapOvr>
    <a:masterClrMapping/>
  </p:clrMapOvr>
</p:sld>
</file>

<file path=ppt/theme/theme1.xml><?xml version="1.0" encoding="utf-8"?>
<a:theme xmlns:a="http://schemas.openxmlformats.org/drawingml/2006/main" name="VF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VFW" id="{D94BFBC7-B2FB-4775-9C44-F72DF25D270A}" vid="{78428FA3-32A3-4194-BA68-4BE0C3AD4199}"/>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29923</TotalTime>
  <Words>523</Words>
  <Application>Microsoft Macintosh PowerPoint</Application>
  <PresentationFormat>On-screen Show (4:3)</PresentationFormat>
  <Paragraphs>76</Paragraphs>
  <Slides>12</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Times New Roman</vt:lpstr>
      <vt:lpstr>TradeGothic LT CondEighteen</vt:lpstr>
      <vt:lpstr>VFW</vt:lpstr>
      <vt:lpstr>Grants</vt:lpstr>
      <vt:lpstr>Adopt-a-Unit</vt:lpstr>
      <vt:lpstr>Adopt-a-Unit</vt:lpstr>
      <vt:lpstr>Adopt-a-Unit</vt:lpstr>
      <vt:lpstr>MAP Grants</vt:lpstr>
      <vt:lpstr>#StillServing Grants</vt:lpstr>
      <vt:lpstr>Community Support Grant</vt:lpstr>
      <vt:lpstr>Corporate Partnership</vt:lpstr>
      <vt:lpstr>Community Volunteerism </vt:lpstr>
      <vt:lpstr>Uniting To Combat Hunger</vt:lpstr>
      <vt:lpstr>Colorado Veterans Project</vt:lpstr>
      <vt:lpstr>My Contact Info</vt:lpstr>
    </vt:vector>
  </TitlesOfParts>
  <Company>VFW</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skendrick</dc:creator>
  <cp:lastModifiedBy>John Keene</cp:lastModifiedBy>
  <cp:revision>2159</cp:revision>
  <cp:lastPrinted>2022-03-11T23:21:57Z</cp:lastPrinted>
  <dcterms:created xsi:type="dcterms:W3CDTF">2007-06-28T21:12:37Z</dcterms:created>
  <dcterms:modified xsi:type="dcterms:W3CDTF">2022-03-11T23:23:12Z</dcterms:modified>
</cp:coreProperties>
</file>