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6"/>
  </p:notesMasterIdLst>
  <p:sldIdLst>
    <p:sldId id="256" r:id="rId2"/>
    <p:sldId id="257" r:id="rId3"/>
    <p:sldId id="258" r:id="rId4"/>
    <p:sldId id="259" r:id="rId5"/>
    <p:sldId id="264" r:id="rId6"/>
    <p:sldId id="263" r:id="rId7"/>
    <p:sldId id="265" r:id="rId8"/>
    <p:sldId id="269" r:id="rId9"/>
    <p:sldId id="262" r:id="rId10"/>
    <p:sldId id="261" r:id="rId11"/>
    <p:sldId id="266" r:id="rId12"/>
    <p:sldId id="260" r:id="rId13"/>
    <p:sldId id="268" r:id="rId14"/>
    <p:sldId id="267"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96" autoAdjust="0"/>
    <p:restoredTop sz="94660"/>
  </p:normalViewPr>
  <p:slideViewPr>
    <p:cSldViewPr snapToGrid="0">
      <p:cViewPr varScale="1">
        <p:scale>
          <a:sx n="86" d="100"/>
          <a:sy n="86" d="100"/>
        </p:scale>
        <p:origin x="48" y="15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7918FBA-E1B8-4566-AB5F-72D87B516D9C}" type="datetimeFigureOut">
              <a:rPr lang="en-US" smtClean="0"/>
              <a:t>10/15/2021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149DCA7-CB4C-4568-B2B7-2049C98851D2}" type="slidenum">
              <a:rPr lang="en-US" smtClean="0"/>
              <a:t>‹#›</a:t>
            </a:fld>
            <a:endParaRPr lang="en-US"/>
          </a:p>
        </p:txBody>
      </p:sp>
    </p:spTree>
    <p:extLst>
      <p:ext uri="{BB962C8B-B14F-4D97-AF65-F5344CB8AC3E}">
        <p14:creationId xmlns:p14="http://schemas.microsoft.com/office/powerpoint/2010/main" val="7527635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Arial" panose="020B0604020202020204" pitchFamily="34" charset="0"/>
              </a:defRPr>
            </a:lvl1pPr>
            <a:lvl2pPr marL="742950" indent="-285750" defTabSz="931863">
              <a:spcBef>
                <a:spcPct val="30000"/>
              </a:spcBef>
              <a:defRPr sz="1200">
                <a:solidFill>
                  <a:schemeClr val="tx1"/>
                </a:solidFill>
                <a:latin typeface="Arial" panose="020B0604020202020204" pitchFamily="34" charset="0"/>
              </a:defRPr>
            </a:lvl2pPr>
            <a:lvl3pPr marL="1143000" indent="-228600" defTabSz="931863">
              <a:spcBef>
                <a:spcPct val="30000"/>
              </a:spcBef>
              <a:defRPr sz="1200">
                <a:solidFill>
                  <a:schemeClr val="tx1"/>
                </a:solidFill>
                <a:latin typeface="Arial" panose="020B0604020202020204" pitchFamily="34" charset="0"/>
              </a:defRPr>
            </a:lvl3pPr>
            <a:lvl4pPr marL="1600200" indent="-228600" defTabSz="931863">
              <a:spcBef>
                <a:spcPct val="30000"/>
              </a:spcBef>
              <a:defRPr sz="1200">
                <a:solidFill>
                  <a:schemeClr val="tx1"/>
                </a:solidFill>
                <a:latin typeface="Arial" panose="020B0604020202020204" pitchFamily="34" charset="0"/>
              </a:defRPr>
            </a:lvl4pPr>
            <a:lvl5pPr marL="2057400" indent="-228600" defTabSz="931863">
              <a:spcBef>
                <a:spcPct val="30000"/>
              </a:spcBef>
              <a:defRPr sz="1200">
                <a:solidFill>
                  <a:schemeClr val="tx1"/>
                </a:solidFill>
                <a:latin typeface="Arial" panose="020B0604020202020204" pitchFamily="34" charset="0"/>
              </a:defRPr>
            </a:lvl5pPr>
            <a:lvl6pPr marL="2514600" indent="-228600" defTabSz="931863" eaLnBrk="0" fontAlgn="base" hangingPunct="0">
              <a:spcBef>
                <a:spcPct val="30000"/>
              </a:spcBef>
              <a:spcAft>
                <a:spcPct val="0"/>
              </a:spcAft>
              <a:defRPr sz="1200">
                <a:solidFill>
                  <a:schemeClr val="tx1"/>
                </a:solidFill>
                <a:latin typeface="Arial" panose="020B0604020202020204" pitchFamily="34" charset="0"/>
              </a:defRPr>
            </a:lvl6pPr>
            <a:lvl7pPr marL="2971800" indent="-228600" defTabSz="931863" eaLnBrk="0" fontAlgn="base" hangingPunct="0">
              <a:spcBef>
                <a:spcPct val="30000"/>
              </a:spcBef>
              <a:spcAft>
                <a:spcPct val="0"/>
              </a:spcAft>
              <a:defRPr sz="1200">
                <a:solidFill>
                  <a:schemeClr val="tx1"/>
                </a:solidFill>
                <a:latin typeface="Arial" panose="020B0604020202020204" pitchFamily="34" charset="0"/>
              </a:defRPr>
            </a:lvl7pPr>
            <a:lvl8pPr marL="3429000" indent="-228600" defTabSz="931863" eaLnBrk="0" fontAlgn="base" hangingPunct="0">
              <a:spcBef>
                <a:spcPct val="30000"/>
              </a:spcBef>
              <a:spcAft>
                <a:spcPct val="0"/>
              </a:spcAft>
              <a:defRPr sz="1200">
                <a:solidFill>
                  <a:schemeClr val="tx1"/>
                </a:solidFill>
                <a:latin typeface="Arial" panose="020B0604020202020204" pitchFamily="34" charset="0"/>
              </a:defRPr>
            </a:lvl8pPr>
            <a:lvl9pPr marL="3886200" indent="-228600" defTabSz="931863"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72A0906A-0AF4-4BA8-B274-699759887DB4}" type="slidenum">
              <a:rPr lang="en-US" altLang="en-US" smtClean="0"/>
              <a:pPr>
                <a:spcBef>
                  <a:spcPct val="0"/>
                </a:spcBef>
              </a:pPr>
              <a:t>9</a:t>
            </a:fld>
            <a:endParaRPr lang="en-US" altLang="en-US" smtClean="0"/>
          </a:p>
        </p:txBody>
      </p:sp>
      <p:sp>
        <p:nvSpPr>
          <p:cNvPr id="6147" name="Rectangle 2"/>
          <p:cNvSpPr>
            <a:spLocks noGrp="1" noRot="1" noChangeAspect="1" noChangeArrowheads="1" noTextEdit="1"/>
          </p:cNvSpPr>
          <p:nvPr>
            <p:ph type="sldImg"/>
          </p:nvPr>
        </p:nvSpPr>
        <p:spPr>
          <a:ln/>
        </p:spPr>
      </p:sp>
      <p:sp>
        <p:nvSpPr>
          <p:cNvPr id="61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extLst>
      <p:ext uri="{BB962C8B-B14F-4D97-AF65-F5344CB8AC3E}">
        <p14:creationId xmlns:p14="http://schemas.microsoft.com/office/powerpoint/2010/main" val="20250168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10/15/2021</a:t>
            </a:fld>
            <a:endParaRPr lang="en-US" dirty="0"/>
          </a:p>
        </p:txBody>
      </p:sp>
      <p:sp>
        <p:nvSpPr>
          <p:cNvPr id="5" name="Footer Placeholder 4"/>
          <p:cNvSpPr>
            <a:spLocks noGrp="1"/>
          </p:cNvSpPr>
          <p:nvPr>
            <p:ph type="ftr" sz="quarter" idx="11"/>
          </p:nvPr>
        </p:nvSpPr>
        <p:spPr>
          <a:xfrm>
            <a:off x="959813" y="5805689"/>
            <a:ext cx="6672887" cy="365125"/>
          </a:xfrm>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10/15/2021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10/15/2021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10/15/2021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10/15/2021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10/15/2021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10/15/2021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10/15/2021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en-US" smtClean="0"/>
              <a:t>Click to edit Master title style</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10/15/2021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10/15/2021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en-US" smtClean="0"/>
              <a:t>Click to edit Master title style</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8A87A34-81AB-432B-8DAE-1953F412C126}" type="datetimeFigureOut">
              <a:rPr lang="en-US" dirty="0"/>
              <a:t>10/15/2021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10/15/2021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2" name="Content Placeholder 3"/>
          <p:cNvSpPr>
            <a:spLocks noGrp="1"/>
          </p:cNvSpPr>
          <p:nvPr>
            <p:ph sz="quarter" idx="13"/>
          </p:nvPr>
        </p:nvSpPr>
        <p:spPr>
          <a:xfrm>
            <a:off x="913774" y="3051012"/>
            <a:ext cx="5106027" cy="274018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3" name="Content Placeholder 5"/>
          <p:cNvSpPr>
            <a:spLocks noGrp="1"/>
          </p:cNvSpPr>
          <p:nvPr>
            <p:ph sz="quarter" idx="14"/>
          </p:nvPr>
        </p:nvSpPr>
        <p:spPr>
          <a:xfrm>
            <a:off x="6172200" y="3051012"/>
            <a:ext cx="5105401" cy="274018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10/15/2021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10/15/2021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48A87A34-81AB-432B-8DAE-1953F412C126}" type="datetimeFigureOut">
              <a:rPr lang="en-US" dirty="0"/>
              <a:t>10/15/2021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en-US" smtClean="0"/>
              <a:t>Click to edit Master title style</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10/15/2021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10/15/2021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3.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74" y="452262"/>
            <a:ext cx="10364451" cy="159617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48A87A34-81AB-432B-8DAE-1953F412C126}" type="datetimeFigureOut">
              <a:rPr lang="en-US" dirty="0"/>
              <a:pPr/>
              <a:t>10/15/2021</a:t>
            </a:fld>
            <a:endParaRPr lang="en-US" dirty="0"/>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6D22F896-40B5-4ADD-8801-0D06FADFA095}" type="slidenum">
              <a:rPr lang="en-US" dirty="0"/>
              <a:pPr/>
              <a:t>‹#›</a:t>
            </a:fld>
            <a:endParaRPr lang="en-US" dirty="0"/>
          </a:p>
        </p:txBody>
      </p:sp>
      <p:pic>
        <p:nvPicPr>
          <p:cNvPr id="8" name="Picture 2" descr="C:\Users\jeff.newsome\AppData\Local\Microsoft\Windows\Temporary Internet Files\Content.Outlook\C7I954Z9\District 5.png"/>
          <p:cNvPicPr>
            <a:picLocks noChangeAspect="1" noChangeArrowheads="1"/>
          </p:cNvPicPr>
          <p:nvPr userDrawn="1"/>
        </p:nvPicPr>
        <p:blipFill>
          <a:blip r:embed="rId19" cstate="print">
            <a:duotone>
              <a:schemeClr val="bg2">
                <a:shade val="45000"/>
                <a:satMod val="135000"/>
              </a:schemeClr>
              <a:prstClr val="white"/>
            </a:duotone>
          </a:blip>
          <a:srcRect/>
          <a:stretch>
            <a:fillRect/>
          </a:stretch>
        </p:blipFill>
        <p:spPr bwMode="auto">
          <a:xfrm>
            <a:off x="3884924" y="1040920"/>
            <a:ext cx="4114800" cy="5464185"/>
          </a:xfrm>
          <a:prstGeom prst="rect">
            <a:avLst/>
          </a:prstGeom>
          <a:noFill/>
        </p:spPr>
      </p:pic>
      <p:pic>
        <p:nvPicPr>
          <p:cNvPr id="10" name="Picture 6" descr="NEW PATCH"/>
          <p:cNvPicPr>
            <a:picLocks noChangeAspect="1" noChangeArrowheads="1"/>
          </p:cNvPicPr>
          <p:nvPr userDrawn="1"/>
        </p:nvPicPr>
        <p:blipFill>
          <a:blip r:embed="rId20">
            <a:grayscl/>
            <a:extLst>
              <a:ext uri="{28A0092B-C50C-407E-A947-70E740481C1C}">
                <a14:useLocalDpi xmlns:a14="http://schemas.microsoft.com/office/drawing/2010/main" val="0"/>
              </a:ext>
            </a:extLst>
          </a:blip>
          <a:srcRect/>
          <a:stretch>
            <a:fillRect/>
          </a:stretch>
        </p:blipFill>
        <p:spPr bwMode="auto">
          <a:xfrm>
            <a:off x="10134600" y="4483100"/>
            <a:ext cx="2057400" cy="237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4" name="Picture 4" descr="Veteran Links &amp;amp; Information | Military and Veterans"/>
          <p:cNvPicPr>
            <a:picLocks noChangeAspect="1" noChangeArrowheads="1"/>
          </p:cNvPicPr>
          <p:nvPr userDrawn="1"/>
        </p:nvPicPr>
        <p:blipFill>
          <a:blip r:embed="rId21">
            <a:extLst>
              <a:ext uri="{28A0092B-C50C-407E-A947-70E740481C1C}">
                <a14:useLocalDpi xmlns:a14="http://schemas.microsoft.com/office/drawing/2010/main" val="0"/>
              </a:ext>
            </a:extLst>
          </a:blip>
          <a:srcRect/>
          <a:stretch>
            <a:fillRect/>
          </a:stretch>
        </p:blipFill>
        <p:spPr bwMode="auto">
          <a:xfrm>
            <a:off x="3812" y="0"/>
            <a:ext cx="4791075" cy="1143001"/>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hyperlink" Target="mailto:tazpreacher@gmail.com" TargetMode="External"/><Relationship Id="rId3" Type="http://schemas.openxmlformats.org/officeDocument/2006/relationships/hyperlink" Target="mailto:raftergllc@gmail.com" TargetMode="External"/><Relationship Id="rId7" Type="http://schemas.openxmlformats.org/officeDocument/2006/relationships/hyperlink" Target="mailto:DavidBleau@comcast.net" TargetMode="External"/><Relationship Id="rId2" Type="http://schemas.openxmlformats.org/officeDocument/2006/relationships/hyperlink" Target="mailto:altamann5810@gmail.com" TargetMode="External"/><Relationship Id="rId1" Type="http://schemas.openxmlformats.org/officeDocument/2006/relationships/slideLayout" Target="../slideLayouts/slideLayout2.xml"/><Relationship Id="rId6" Type="http://schemas.openxmlformats.org/officeDocument/2006/relationships/hyperlink" Target="mailto:buchwalterfamily@msn.com" TargetMode="External"/><Relationship Id="rId5" Type="http://schemas.openxmlformats.org/officeDocument/2006/relationships/hyperlink" Target="mailto:otismates@gmail.com" TargetMode="External"/><Relationship Id="rId4" Type="http://schemas.openxmlformats.org/officeDocument/2006/relationships/hyperlink" Target="mailto:david.gelatt@comcast.net"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4294967295"/>
          </p:nvPr>
        </p:nvSpPr>
        <p:spPr>
          <a:xfrm>
            <a:off x="1723303" y="2860964"/>
            <a:ext cx="8689976" cy="1371599"/>
          </a:xfrm>
        </p:spPr>
        <p:txBody>
          <a:bodyPr>
            <a:normAutofit fontScale="92500" lnSpcReduction="20000"/>
          </a:bodyPr>
          <a:lstStyle/>
          <a:p>
            <a:pPr algn="ctr"/>
            <a:r>
              <a:rPr lang="en-US" sz="4000" dirty="0" smtClean="0"/>
              <a:t>Colorado VFW Warriors</a:t>
            </a:r>
          </a:p>
          <a:p>
            <a:pPr algn="ctr"/>
            <a:r>
              <a:rPr lang="en-US" sz="4000" dirty="0" smtClean="0"/>
              <a:t>PRESENTATION 16 OCT 2021</a:t>
            </a:r>
            <a:endParaRPr lang="en-US" sz="4000" dirty="0"/>
          </a:p>
        </p:txBody>
      </p:sp>
    </p:spTree>
    <p:extLst>
      <p:ext uri="{BB962C8B-B14F-4D97-AF65-F5344CB8AC3E}">
        <p14:creationId xmlns:p14="http://schemas.microsoft.com/office/powerpoint/2010/main" val="139868677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4"/>
          <p:cNvSpPr>
            <a:spLocks noGrp="1" noChangeArrowheads="1"/>
          </p:cNvSpPr>
          <p:nvPr>
            <p:ph type="title"/>
          </p:nvPr>
        </p:nvSpPr>
        <p:spPr>
          <a:xfrm>
            <a:off x="2030413" y="846137"/>
            <a:ext cx="8229600" cy="944563"/>
          </a:xfrm>
        </p:spPr>
        <p:txBody>
          <a:bodyPr/>
          <a:lstStyle/>
          <a:p>
            <a:pPr eaLnBrk="1" hangingPunct="1"/>
            <a:r>
              <a:rPr lang="en-US" altLang="en-US" dirty="0" smtClean="0"/>
              <a:t>District _ BOD SUPPORT Layout</a:t>
            </a:r>
          </a:p>
        </p:txBody>
      </p:sp>
      <p:sp>
        <p:nvSpPr>
          <p:cNvPr id="8196" name="Text Box 7"/>
          <p:cNvSpPr txBox="1">
            <a:spLocks noChangeArrowheads="1"/>
          </p:cNvSpPr>
          <p:nvPr/>
        </p:nvSpPr>
        <p:spPr bwMode="auto">
          <a:xfrm>
            <a:off x="5257800" y="1981201"/>
            <a:ext cx="1828800" cy="400110"/>
          </a:xfrm>
          <a:prstGeom prst="rect">
            <a:avLst/>
          </a:prstGeom>
          <a:solidFill>
            <a:schemeClr val="bg2"/>
          </a:solidFill>
          <a:ln>
            <a:noFill/>
          </a:ln>
          <a:effec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2000" dirty="0">
                <a:solidFill>
                  <a:schemeClr val="bg1"/>
                </a:solidFill>
              </a:rPr>
              <a:t>Presiden</a:t>
            </a:r>
            <a:r>
              <a:rPr lang="en-US" altLang="en-US" dirty="0">
                <a:solidFill>
                  <a:schemeClr val="bg1"/>
                </a:solidFill>
              </a:rPr>
              <a:t>t</a:t>
            </a:r>
          </a:p>
        </p:txBody>
      </p:sp>
      <p:sp>
        <p:nvSpPr>
          <p:cNvPr id="8197" name="Line 8"/>
          <p:cNvSpPr>
            <a:spLocks noChangeShapeType="1"/>
          </p:cNvSpPr>
          <p:nvPr/>
        </p:nvSpPr>
        <p:spPr bwMode="auto">
          <a:xfrm>
            <a:off x="6172200" y="2514600"/>
            <a:ext cx="0" cy="533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198" name="Line 9"/>
          <p:cNvSpPr>
            <a:spLocks noChangeShapeType="1"/>
          </p:cNvSpPr>
          <p:nvPr/>
        </p:nvSpPr>
        <p:spPr bwMode="auto">
          <a:xfrm flipH="1">
            <a:off x="3352800" y="3048000"/>
            <a:ext cx="2819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199" name="Line 10"/>
          <p:cNvSpPr>
            <a:spLocks noChangeShapeType="1"/>
          </p:cNvSpPr>
          <p:nvPr/>
        </p:nvSpPr>
        <p:spPr bwMode="auto">
          <a:xfrm>
            <a:off x="6172200" y="3048000"/>
            <a:ext cx="2819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00" name="Line 11"/>
          <p:cNvSpPr>
            <a:spLocks noChangeShapeType="1"/>
          </p:cNvSpPr>
          <p:nvPr/>
        </p:nvSpPr>
        <p:spPr bwMode="auto">
          <a:xfrm>
            <a:off x="3352800" y="3048000"/>
            <a:ext cx="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01" name="AutoShape 12"/>
          <p:cNvSpPr>
            <a:spLocks noChangeArrowheads="1"/>
          </p:cNvSpPr>
          <p:nvPr/>
        </p:nvSpPr>
        <p:spPr bwMode="auto">
          <a:xfrm>
            <a:off x="2743200" y="3505200"/>
            <a:ext cx="1219200" cy="457200"/>
          </a:xfrm>
          <a:prstGeom prst="flowChartProcess">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8202" name="Text Box 13"/>
          <p:cNvSpPr txBox="1">
            <a:spLocks noChangeArrowheads="1"/>
          </p:cNvSpPr>
          <p:nvPr/>
        </p:nvSpPr>
        <p:spPr bwMode="auto">
          <a:xfrm>
            <a:off x="2743200" y="3505200"/>
            <a:ext cx="1066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1200">
                <a:solidFill>
                  <a:schemeClr val="bg1"/>
                </a:solidFill>
              </a:rPr>
              <a:t>Vice President</a:t>
            </a:r>
          </a:p>
        </p:txBody>
      </p:sp>
      <p:sp>
        <p:nvSpPr>
          <p:cNvPr id="8203" name="AutoShape 16"/>
          <p:cNvSpPr>
            <a:spLocks noChangeArrowheads="1"/>
          </p:cNvSpPr>
          <p:nvPr/>
        </p:nvSpPr>
        <p:spPr bwMode="auto">
          <a:xfrm>
            <a:off x="4191000" y="3505200"/>
            <a:ext cx="1219200" cy="457200"/>
          </a:xfrm>
          <a:prstGeom prst="flowChartProcess">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8204" name="Text Box 17"/>
          <p:cNvSpPr txBox="1">
            <a:spLocks noChangeArrowheads="1"/>
          </p:cNvSpPr>
          <p:nvPr/>
        </p:nvSpPr>
        <p:spPr bwMode="auto">
          <a:xfrm>
            <a:off x="4191000" y="3581400"/>
            <a:ext cx="11430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1200">
                <a:solidFill>
                  <a:schemeClr val="bg1"/>
                </a:solidFill>
              </a:rPr>
              <a:t>Sgt. @ Arms</a:t>
            </a:r>
          </a:p>
        </p:txBody>
      </p:sp>
      <p:sp>
        <p:nvSpPr>
          <p:cNvPr id="8205" name="Rectangle 19"/>
          <p:cNvSpPr>
            <a:spLocks noChangeArrowheads="1"/>
          </p:cNvSpPr>
          <p:nvPr/>
        </p:nvSpPr>
        <p:spPr bwMode="auto">
          <a:xfrm>
            <a:off x="5562600" y="3505200"/>
            <a:ext cx="1295400" cy="457200"/>
          </a:xfrm>
          <a:prstGeom prst="rect">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8206" name="Text Box 20"/>
          <p:cNvSpPr txBox="1">
            <a:spLocks noChangeArrowheads="1"/>
          </p:cNvSpPr>
          <p:nvPr/>
        </p:nvSpPr>
        <p:spPr bwMode="auto">
          <a:xfrm>
            <a:off x="5562600" y="3581400"/>
            <a:ext cx="1295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1200">
                <a:solidFill>
                  <a:schemeClr val="bg1"/>
                </a:solidFill>
              </a:rPr>
              <a:t>Treasurer</a:t>
            </a:r>
          </a:p>
        </p:txBody>
      </p:sp>
      <p:sp>
        <p:nvSpPr>
          <p:cNvPr id="8207" name="Line 21"/>
          <p:cNvSpPr>
            <a:spLocks noChangeShapeType="1"/>
          </p:cNvSpPr>
          <p:nvPr/>
        </p:nvSpPr>
        <p:spPr bwMode="auto">
          <a:xfrm>
            <a:off x="6172200" y="3048000"/>
            <a:ext cx="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08" name="Rectangle 22"/>
          <p:cNvSpPr>
            <a:spLocks noChangeArrowheads="1"/>
          </p:cNvSpPr>
          <p:nvPr/>
        </p:nvSpPr>
        <p:spPr bwMode="auto">
          <a:xfrm>
            <a:off x="7162800" y="3505200"/>
            <a:ext cx="1066800" cy="457200"/>
          </a:xfrm>
          <a:prstGeom prst="rect">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8209" name="Line 23"/>
          <p:cNvSpPr>
            <a:spLocks noChangeShapeType="1"/>
          </p:cNvSpPr>
          <p:nvPr/>
        </p:nvSpPr>
        <p:spPr bwMode="auto">
          <a:xfrm>
            <a:off x="7696200" y="3048000"/>
            <a:ext cx="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10" name="Text Box 24"/>
          <p:cNvSpPr txBox="1">
            <a:spLocks noChangeArrowheads="1"/>
          </p:cNvSpPr>
          <p:nvPr/>
        </p:nvSpPr>
        <p:spPr bwMode="auto">
          <a:xfrm>
            <a:off x="7162800" y="3581400"/>
            <a:ext cx="10668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1200">
                <a:solidFill>
                  <a:schemeClr val="bg1"/>
                </a:solidFill>
              </a:rPr>
              <a:t>Trustee/PAO</a:t>
            </a:r>
          </a:p>
        </p:txBody>
      </p:sp>
      <p:sp>
        <p:nvSpPr>
          <p:cNvPr id="8211" name="Line 25"/>
          <p:cNvSpPr>
            <a:spLocks noChangeShapeType="1"/>
          </p:cNvSpPr>
          <p:nvPr/>
        </p:nvSpPr>
        <p:spPr bwMode="auto">
          <a:xfrm>
            <a:off x="4724400" y="3048000"/>
            <a:ext cx="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12" name="Rectangle 26"/>
          <p:cNvSpPr>
            <a:spLocks noChangeArrowheads="1"/>
          </p:cNvSpPr>
          <p:nvPr/>
        </p:nvSpPr>
        <p:spPr bwMode="auto">
          <a:xfrm>
            <a:off x="8534400" y="3505200"/>
            <a:ext cx="1524000" cy="457200"/>
          </a:xfrm>
          <a:prstGeom prst="rect">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8213" name="Line 27"/>
          <p:cNvSpPr>
            <a:spLocks noChangeShapeType="1"/>
          </p:cNvSpPr>
          <p:nvPr/>
        </p:nvSpPr>
        <p:spPr bwMode="auto">
          <a:xfrm>
            <a:off x="8991600" y="3048000"/>
            <a:ext cx="304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14" name="Line 28"/>
          <p:cNvSpPr>
            <a:spLocks noChangeShapeType="1"/>
          </p:cNvSpPr>
          <p:nvPr/>
        </p:nvSpPr>
        <p:spPr bwMode="auto">
          <a:xfrm>
            <a:off x="9296400" y="3048000"/>
            <a:ext cx="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15" name="Text Box 29"/>
          <p:cNvSpPr txBox="1">
            <a:spLocks noChangeArrowheads="1"/>
          </p:cNvSpPr>
          <p:nvPr/>
        </p:nvSpPr>
        <p:spPr bwMode="auto">
          <a:xfrm>
            <a:off x="8534400" y="3505200"/>
            <a:ext cx="152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1200">
                <a:solidFill>
                  <a:schemeClr val="bg1"/>
                </a:solidFill>
              </a:rPr>
              <a:t>Senior Road Cpt. &amp; Road Cpt.</a:t>
            </a:r>
          </a:p>
        </p:txBody>
      </p:sp>
      <p:sp>
        <p:nvSpPr>
          <p:cNvPr id="8216" name="Rectangle 30"/>
          <p:cNvSpPr>
            <a:spLocks noChangeArrowheads="1"/>
          </p:cNvSpPr>
          <p:nvPr/>
        </p:nvSpPr>
        <p:spPr bwMode="auto">
          <a:xfrm>
            <a:off x="8839200" y="4267200"/>
            <a:ext cx="990600" cy="457200"/>
          </a:xfrm>
          <a:prstGeom prst="rect">
            <a:avLst/>
          </a:prstGeom>
          <a:solidFill>
            <a:srgbClr val="0000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8217" name="Text Box 31"/>
          <p:cNvSpPr txBox="1">
            <a:spLocks noChangeArrowheads="1"/>
          </p:cNvSpPr>
          <p:nvPr/>
        </p:nvSpPr>
        <p:spPr bwMode="auto">
          <a:xfrm>
            <a:off x="8839200" y="4267200"/>
            <a:ext cx="990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1200">
                <a:solidFill>
                  <a:schemeClr val="bg1"/>
                </a:solidFill>
              </a:rPr>
              <a:t>Road Lt. Pool</a:t>
            </a:r>
          </a:p>
        </p:txBody>
      </p:sp>
      <p:sp>
        <p:nvSpPr>
          <p:cNvPr id="8218" name="Line 33"/>
          <p:cNvSpPr>
            <a:spLocks noChangeShapeType="1"/>
          </p:cNvSpPr>
          <p:nvPr/>
        </p:nvSpPr>
        <p:spPr bwMode="auto">
          <a:xfrm>
            <a:off x="9296400" y="3962400"/>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19" name="Line 34"/>
          <p:cNvSpPr>
            <a:spLocks noChangeShapeType="1"/>
          </p:cNvSpPr>
          <p:nvPr/>
        </p:nvSpPr>
        <p:spPr bwMode="auto">
          <a:xfrm flipH="1">
            <a:off x="1981200" y="2057400"/>
            <a:ext cx="3276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20" name="Freeform 35"/>
          <p:cNvSpPr>
            <a:spLocks/>
          </p:cNvSpPr>
          <p:nvPr/>
        </p:nvSpPr>
        <p:spPr bwMode="auto">
          <a:xfrm>
            <a:off x="1981200" y="2057401"/>
            <a:ext cx="1588" cy="2767013"/>
          </a:xfrm>
          <a:custGeom>
            <a:avLst/>
            <a:gdLst>
              <a:gd name="T0" fmla="*/ 0 w 1"/>
              <a:gd name="T1" fmla="*/ 0 h 1743"/>
              <a:gd name="T2" fmla="*/ 0 w 1"/>
              <a:gd name="T3" fmla="*/ 2147483646 h 1743"/>
              <a:gd name="T4" fmla="*/ 0 60000 65536"/>
              <a:gd name="T5" fmla="*/ 0 60000 65536"/>
            </a:gdLst>
            <a:ahLst/>
            <a:cxnLst>
              <a:cxn ang="T4">
                <a:pos x="T0" y="T1"/>
              </a:cxn>
              <a:cxn ang="T5">
                <a:pos x="T2" y="T3"/>
              </a:cxn>
            </a:cxnLst>
            <a:rect l="0" t="0" r="r" b="b"/>
            <a:pathLst>
              <a:path w="1" h="1743">
                <a:moveTo>
                  <a:pt x="0" y="0"/>
                </a:moveTo>
                <a:lnTo>
                  <a:pt x="0" y="1743"/>
                </a:lnTo>
              </a:path>
            </a:pathLst>
          </a:custGeom>
          <a:noFill/>
          <a:ln w="9525">
            <a:solidFill>
              <a:schemeClr val="tx1"/>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21" name="Freeform 36"/>
          <p:cNvSpPr>
            <a:spLocks/>
          </p:cNvSpPr>
          <p:nvPr/>
        </p:nvSpPr>
        <p:spPr bwMode="auto">
          <a:xfrm>
            <a:off x="1981200" y="4800600"/>
            <a:ext cx="8421688" cy="12700"/>
          </a:xfrm>
          <a:custGeom>
            <a:avLst/>
            <a:gdLst>
              <a:gd name="T0" fmla="*/ 0 w 5305"/>
              <a:gd name="T1" fmla="*/ 0 h 8"/>
              <a:gd name="T2" fmla="*/ 2147483646 w 5305"/>
              <a:gd name="T3" fmla="*/ 20161250 h 8"/>
              <a:gd name="T4" fmla="*/ 0 60000 65536"/>
              <a:gd name="T5" fmla="*/ 0 60000 65536"/>
            </a:gdLst>
            <a:ahLst/>
            <a:cxnLst>
              <a:cxn ang="T4">
                <a:pos x="T0" y="T1"/>
              </a:cxn>
              <a:cxn ang="T5">
                <a:pos x="T2" y="T3"/>
              </a:cxn>
            </a:cxnLst>
            <a:rect l="0" t="0" r="r" b="b"/>
            <a:pathLst>
              <a:path w="5305" h="8">
                <a:moveTo>
                  <a:pt x="0" y="0"/>
                </a:moveTo>
                <a:lnTo>
                  <a:pt x="5305" y="8"/>
                </a:lnTo>
              </a:path>
            </a:pathLst>
          </a:custGeom>
          <a:noFill/>
          <a:ln w="9525">
            <a:solidFill>
              <a:schemeClr val="tx1"/>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22" name="Rectangle 37"/>
          <p:cNvSpPr>
            <a:spLocks noChangeArrowheads="1"/>
          </p:cNvSpPr>
          <p:nvPr/>
        </p:nvSpPr>
        <p:spPr bwMode="auto">
          <a:xfrm>
            <a:off x="2057400" y="5181600"/>
            <a:ext cx="990600" cy="3810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8223" name="Rectangle 38"/>
          <p:cNvSpPr>
            <a:spLocks noChangeArrowheads="1"/>
          </p:cNvSpPr>
          <p:nvPr/>
        </p:nvSpPr>
        <p:spPr bwMode="auto">
          <a:xfrm>
            <a:off x="6934200" y="5181600"/>
            <a:ext cx="990600" cy="3810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8224" name="Rectangle 39"/>
          <p:cNvSpPr>
            <a:spLocks noChangeArrowheads="1"/>
          </p:cNvSpPr>
          <p:nvPr/>
        </p:nvSpPr>
        <p:spPr bwMode="auto">
          <a:xfrm>
            <a:off x="5791200" y="5181600"/>
            <a:ext cx="990600" cy="3810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8225" name="Rectangle 40"/>
          <p:cNvSpPr>
            <a:spLocks noChangeArrowheads="1"/>
          </p:cNvSpPr>
          <p:nvPr/>
        </p:nvSpPr>
        <p:spPr bwMode="auto">
          <a:xfrm>
            <a:off x="4572000" y="5181600"/>
            <a:ext cx="990600" cy="3810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8226" name="Rectangle 41"/>
          <p:cNvSpPr>
            <a:spLocks noChangeArrowheads="1"/>
          </p:cNvSpPr>
          <p:nvPr/>
        </p:nvSpPr>
        <p:spPr bwMode="auto">
          <a:xfrm>
            <a:off x="3352800" y="5181600"/>
            <a:ext cx="990600" cy="3810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8227" name="Rectangle 42"/>
          <p:cNvSpPr>
            <a:spLocks noChangeArrowheads="1"/>
          </p:cNvSpPr>
          <p:nvPr/>
        </p:nvSpPr>
        <p:spPr bwMode="auto">
          <a:xfrm>
            <a:off x="8153400" y="5181600"/>
            <a:ext cx="990600" cy="3810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8228" name="Rectangle 43"/>
          <p:cNvSpPr>
            <a:spLocks noChangeArrowheads="1"/>
          </p:cNvSpPr>
          <p:nvPr/>
        </p:nvSpPr>
        <p:spPr bwMode="auto">
          <a:xfrm>
            <a:off x="9372600" y="5181600"/>
            <a:ext cx="990600" cy="3810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8229" name="Text Box 44"/>
          <p:cNvSpPr txBox="1">
            <a:spLocks noChangeArrowheads="1"/>
          </p:cNvSpPr>
          <p:nvPr/>
        </p:nvSpPr>
        <p:spPr bwMode="auto">
          <a:xfrm>
            <a:off x="2057400" y="5181601"/>
            <a:ext cx="10668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1000"/>
              <a:t>Post Representative</a:t>
            </a:r>
          </a:p>
        </p:txBody>
      </p:sp>
      <p:sp>
        <p:nvSpPr>
          <p:cNvPr id="8230" name="Text Box 45"/>
          <p:cNvSpPr txBox="1">
            <a:spLocks noChangeArrowheads="1"/>
          </p:cNvSpPr>
          <p:nvPr/>
        </p:nvSpPr>
        <p:spPr bwMode="auto">
          <a:xfrm>
            <a:off x="9372600" y="5181601"/>
            <a:ext cx="10668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1000"/>
              <a:t>Post Representative</a:t>
            </a:r>
          </a:p>
        </p:txBody>
      </p:sp>
      <p:sp>
        <p:nvSpPr>
          <p:cNvPr id="8231" name="Text Box 46"/>
          <p:cNvSpPr txBox="1">
            <a:spLocks noChangeArrowheads="1"/>
          </p:cNvSpPr>
          <p:nvPr/>
        </p:nvSpPr>
        <p:spPr bwMode="auto">
          <a:xfrm>
            <a:off x="8153400" y="5181601"/>
            <a:ext cx="10668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1000"/>
              <a:t>Post Representative</a:t>
            </a:r>
          </a:p>
        </p:txBody>
      </p:sp>
      <p:sp>
        <p:nvSpPr>
          <p:cNvPr id="8232" name="Text Box 47"/>
          <p:cNvSpPr txBox="1">
            <a:spLocks noChangeArrowheads="1"/>
          </p:cNvSpPr>
          <p:nvPr/>
        </p:nvSpPr>
        <p:spPr bwMode="auto">
          <a:xfrm>
            <a:off x="6934200" y="5181601"/>
            <a:ext cx="10668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1000"/>
              <a:t>Post Representative</a:t>
            </a:r>
          </a:p>
        </p:txBody>
      </p:sp>
      <p:sp>
        <p:nvSpPr>
          <p:cNvPr id="8233" name="Text Box 48"/>
          <p:cNvSpPr txBox="1">
            <a:spLocks noChangeArrowheads="1"/>
          </p:cNvSpPr>
          <p:nvPr/>
        </p:nvSpPr>
        <p:spPr bwMode="auto">
          <a:xfrm>
            <a:off x="5791200" y="5181601"/>
            <a:ext cx="10668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1000"/>
              <a:t>Post Representative</a:t>
            </a:r>
          </a:p>
        </p:txBody>
      </p:sp>
      <p:sp>
        <p:nvSpPr>
          <p:cNvPr id="8234" name="Text Box 49"/>
          <p:cNvSpPr txBox="1">
            <a:spLocks noChangeArrowheads="1"/>
          </p:cNvSpPr>
          <p:nvPr/>
        </p:nvSpPr>
        <p:spPr bwMode="auto">
          <a:xfrm>
            <a:off x="4572000" y="5181601"/>
            <a:ext cx="10668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1000"/>
              <a:t>Post Representative</a:t>
            </a:r>
          </a:p>
        </p:txBody>
      </p:sp>
      <p:sp>
        <p:nvSpPr>
          <p:cNvPr id="8235" name="Text Box 50"/>
          <p:cNvSpPr txBox="1">
            <a:spLocks noChangeArrowheads="1"/>
          </p:cNvSpPr>
          <p:nvPr/>
        </p:nvSpPr>
        <p:spPr bwMode="auto">
          <a:xfrm>
            <a:off x="3352800" y="5181601"/>
            <a:ext cx="10668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1000"/>
              <a:t>Post Representative</a:t>
            </a:r>
          </a:p>
        </p:txBody>
      </p:sp>
      <p:sp>
        <p:nvSpPr>
          <p:cNvPr id="8236" name="Freeform 51"/>
          <p:cNvSpPr>
            <a:spLocks/>
          </p:cNvSpPr>
          <p:nvPr/>
        </p:nvSpPr>
        <p:spPr bwMode="auto">
          <a:xfrm>
            <a:off x="2595564" y="4848225"/>
            <a:ext cx="1587" cy="312738"/>
          </a:xfrm>
          <a:custGeom>
            <a:avLst/>
            <a:gdLst>
              <a:gd name="T0" fmla="*/ 0 w 1"/>
              <a:gd name="T1" fmla="*/ 0 h 197"/>
              <a:gd name="T2" fmla="*/ 0 w 1"/>
              <a:gd name="T3" fmla="*/ 496472369 h 197"/>
              <a:gd name="T4" fmla="*/ 0 60000 65536"/>
              <a:gd name="T5" fmla="*/ 0 60000 65536"/>
            </a:gdLst>
            <a:ahLst/>
            <a:cxnLst>
              <a:cxn ang="T4">
                <a:pos x="T0" y="T1"/>
              </a:cxn>
              <a:cxn ang="T5">
                <a:pos x="T2" y="T3"/>
              </a:cxn>
            </a:cxnLst>
            <a:rect l="0" t="0" r="r" b="b"/>
            <a:pathLst>
              <a:path w="1" h="197">
                <a:moveTo>
                  <a:pt x="0" y="0"/>
                </a:moveTo>
                <a:lnTo>
                  <a:pt x="0" y="197"/>
                </a:lnTo>
              </a:path>
            </a:pathLst>
          </a:custGeom>
          <a:noFill/>
          <a:ln w="9525">
            <a:solidFill>
              <a:schemeClr val="tx1"/>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37" name="Freeform 52"/>
          <p:cNvSpPr>
            <a:spLocks/>
          </p:cNvSpPr>
          <p:nvPr/>
        </p:nvSpPr>
        <p:spPr bwMode="auto">
          <a:xfrm>
            <a:off x="3810000" y="4848225"/>
            <a:ext cx="1588" cy="325438"/>
          </a:xfrm>
          <a:custGeom>
            <a:avLst/>
            <a:gdLst>
              <a:gd name="T0" fmla="*/ 0 w 1"/>
              <a:gd name="T1" fmla="*/ 0 h 205"/>
              <a:gd name="T2" fmla="*/ 0 w 1"/>
              <a:gd name="T3" fmla="*/ 516633619 h 205"/>
              <a:gd name="T4" fmla="*/ 0 60000 65536"/>
              <a:gd name="T5" fmla="*/ 0 60000 65536"/>
            </a:gdLst>
            <a:ahLst/>
            <a:cxnLst>
              <a:cxn ang="T4">
                <a:pos x="T0" y="T1"/>
              </a:cxn>
              <a:cxn ang="T5">
                <a:pos x="T2" y="T3"/>
              </a:cxn>
            </a:cxnLst>
            <a:rect l="0" t="0" r="r" b="b"/>
            <a:pathLst>
              <a:path w="1" h="205">
                <a:moveTo>
                  <a:pt x="0" y="0"/>
                </a:moveTo>
                <a:lnTo>
                  <a:pt x="0" y="205"/>
                </a:lnTo>
              </a:path>
            </a:pathLst>
          </a:custGeom>
          <a:noFill/>
          <a:ln w="9525">
            <a:solidFill>
              <a:schemeClr val="tx1"/>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38" name="Freeform 53"/>
          <p:cNvSpPr>
            <a:spLocks/>
          </p:cNvSpPr>
          <p:nvPr/>
        </p:nvSpPr>
        <p:spPr bwMode="auto">
          <a:xfrm>
            <a:off x="5097464" y="4824413"/>
            <a:ext cx="1587" cy="361950"/>
          </a:xfrm>
          <a:custGeom>
            <a:avLst/>
            <a:gdLst>
              <a:gd name="T0" fmla="*/ 0 w 1"/>
              <a:gd name="T1" fmla="*/ 0 h 228"/>
              <a:gd name="T2" fmla="*/ 0 w 1"/>
              <a:gd name="T3" fmla="*/ 574595625 h 228"/>
              <a:gd name="T4" fmla="*/ 0 60000 65536"/>
              <a:gd name="T5" fmla="*/ 0 60000 65536"/>
            </a:gdLst>
            <a:ahLst/>
            <a:cxnLst>
              <a:cxn ang="T4">
                <a:pos x="T0" y="T1"/>
              </a:cxn>
              <a:cxn ang="T5">
                <a:pos x="T2" y="T3"/>
              </a:cxn>
            </a:cxnLst>
            <a:rect l="0" t="0" r="r" b="b"/>
            <a:pathLst>
              <a:path w="1" h="228">
                <a:moveTo>
                  <a:pt x="0" y="0"/>
                </a:moveTo>
                <a:lnTo>
                  <a:pt x="0" y="228"/>
                </a:lnTo>
              </a:path>
            </a:pathLst>
          </a:custGeom>
          <a:noFill/>
          <a:ln w="9525">
            <a:solidFill>
              <a:schemeClr val="tx1"/>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39" name="Freeform 58"/>
          <p:cNvSpPr>
            <a:spLocks/>
          </p:cNvSpPr>
          <p:nvPr/>
        </p:nvSpPr>
        <p:spPr bwMode="auto">
          <a:xfrm>
            <a:off x="9813926" y="4837114"/>
            <a:ext cx="11113" cy="312737"/>
          </a:xfrm>
          <a:custGeom>
            <a:avLst/>
            <a:gdLst>
              <a:gd name="T0" fmla="*/ 0 w 7"/>
              <a:gd name="T1" fmla="*/ 0 h 197"/>
              <a:gd name="T2" fmla="*/ 17642681 w 7"/>
              <a:gd name="T3" fmla="*/ 496469194 h 197"/>
              <a:gd name="T4" fmla="*/ 0 60000 65536"/>
              <a:gd name="T5" fmla="*/ 0 60000 65536"/>
            </a:gdLst>
            <a:ahLst/>
            <a:cxnLst>
              <a:cxn ang="T4">
                <a:pos x="T0" y="T1"/>
              </a:cxn>
              <a:cxn ang="T5">
                <a:pos x="T2" y="T3"/>
              </a:cxn>
            </a:cxnLst>
            <a:rect l="0" t="0" r="r" b="b"/>
            <a:pathLst>
              <a:path w="7" h="197">
                <a:moveTo>
                  <a:pt x="0" y="0"/>
                </a:moveTo>
                <a:lnTo>
                  <a:pt x="7" y="197"/>
                </a:lnTo>
              </a:path>
            </a:pathLst>
          </a:custGeom>
          <a:noFill/>
          <a:ln w="9525">
            <a:solidFill>
              <a:schemeClr val="tx1"/>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40" name="Text Box 59"/>
          <p:cNvSpPr txBox="1">
            <a:spLocks noChangeArrowheads="1"/>
          </p:cNvSpPr>
          <p:nvPr/>
        </p:nvSpPr>
        <p:spPr bwMode="auto">
          <a:xfrm>
            <a:off x="8126412" y="1921640"/>
            <a:ext cx="3505200" cy="954107"/>
          </a:xfrm>
          <a:prstGeom prst="rect">
            <a:avLst/>
          </a:prstGeom>
          <a:solidFill>
            <a:srgbClr val="FFC000"/>
          </a:solidFill>
          <a:ln>
            <a:noFill/>
          </a:ln>
          <a:effec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US" altLang="en-US" sz="1400" b="1" dirty="0">
                <a:solidFill>
                  <a:srgbClr val="CC0000"/>
                </a:solidFill>
              </a:rPr>
              <a:t>A post rep can be part of the Road </a:t>
            </a:r>
            <a:r>
              <a:rPr lang="en-US" altLang="en-US" sz="1400" b="1" dirty="0" smtClean="0">
                <a:solidFill>
                  <a:srgbClr val="CC0000"/>
                </a:solidFill>
              </a:rPr>
              <a:t>CPT. </a:t>
            </a:r>
            <a:r>
              <a:rPr lang="en-US" altLang="en-US" sz="1400" b="1" dirty="0">
                <a:solidFill>
                  <a:srgbClr val="CC0000"/>
                </a:solidFill>
              </a:rPr>
              <a:t>pool if application made and approved by the Sr. Road Cpt. The post rep is not necessarily a road captain.</a:t>
            </a:r>
          </a:p>
        </p:txBody>
      </p:sp>
      <p:sp>
        <p:nvSpPr>
          <p:cNvPr id="8241" name="Line 64"/>
          <p:cNvSpPr>
            <a:spLocks noChangeShapeType="1"/>
          </p:cNvSpPr>
          <p:nvPr/>
        </p:nvSpPr>
        <p:spPr bwMode="auto">
          <a:xfrm>
            <a:off x="7467600" y="4800600"/>
            <a:ext cx="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42" name="Rectangle 66"/>
          <p:cNvSpPr>
            <a:spLocks noChangeArrowheads="1"/>
          </p:cNvSpPr>
          <p:nvPr/>
        </p:nvSpPr>
        <p:spPr bwMode="auto">
          <a:xfrm>
            <a:off x="2057400" y="5943600"/>
            <a:ext cx="990600" cy="228600"/>
          </a:xfrm>
          <a:prstGeom prst="rect">
            <a:avLst/>
          </a:prstGeom>
          <a:solidFill>
            <a:srgbClr val="FFCC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
              <a:t>Members</a:t>
            </a:r>
          </a:p>
        </p:txBody>
      </p:sp>
      <p:sp>
        <p:nvSpPr>
          <p:cNvPr id="8243" name="Rectangle 79"/>
          <p:cNvSpPr>
            <a:spLocks noChangeArrowheads="1"/>
          </p:cNvSpPr>
          <p:nvPr/>
        </p:nvSpPr>
        <p:spPr bwMode="auto">
          <a:xfrm>
            <a:off x="3352800" y="5943600"/>
            <a:ext cx="990600" cy="228600"/>
          </a:xfrm>
          <a:prstGeom prst="rect">
            <a:avLst/>
          </a:prstGeom>
          <a:solidFill>
            <a:srgbClr val="FFCC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
              <a:t>Members</a:t>
            </a:r>
          </a:p>
        </p:txBody>
      </p:sp>
      <p:sp>
        <p:nvSpPr>
          <p:cNvPr id="8244" name="Rectangle 80"/>
          <p:cNvSpPr>
            <a:spLocks noChangeArrowheads="1"/>
          </p:cNvSpPr>
          <p:nvPr/>
        </p:nvSpPr>
        <p:spPr bwMode="auto">
          <a:xfrm>
            <a:off x="4648200" y="5943600"/>
            <a:ext cx="990600" cy="228600"/>
          </a:xfrm>
          <a:prstGeom prst="rect">
            <a:avLst/>
          </a:prstGeom>
          <a:solidFill>
            <a:srgbClr val="FFCC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
              <a:t>Members</a:t>
            </a:r>
          </a:p>
        </p:txBody>
      </p:sp>
      <p:sp>
        <p:nvSpPr>
          <p:cNvPr id="8245" name="Rectangle 81"/>
          <p:cNvSpPr>
            <a:spLocks noChangeArrowheads="1"/>
          </p:cNvSpPr>
          <p:nvPr/>
        </p:nvSpPr>
        <p:spPr bwMode="auto">
          <a:xfrm>
            <a:off x="5867400" y="5943600"/>
            <a:ext cx="990600" cy="228600"/>
          </a:xfrm>
          <a:prstGeom prst="rect">
            <a:avLst/>
          </a:prstGeom>
          <a:solidFill>
            <a:srgbClr val="FFCC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
              <a:t>Members</a:t>
            </a:r>
          </a:p>
        </p:txBody>
      </p:sp>
      <p:sp>
        <p:nvSpPr>
          <p:cNvPr id="8246" name="Rectangle 82"/>
          <p:cNvSpPr>
            <a:spLocks noChangeArrowheads="1"/>
          </p:cNvSpPr>
          <p:nvPr/>
        </p:nvSpPr>
        <p:spPr bwMode="auto">
          <a:xfrm>
            <a:off x="7010400" y="5943600"/>
            <a:ext cx="990600" cy="228600"/>
          </a:xfrm>
          <a:prstGeom prst="rect">
            <a:avLst/>
          </a:prstGeom>
          <a:solidFill>
            <a:srgbClr val="FFCC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
              <a:t>Members</a:t>
            </a:r>
          </a:p>
        </p:txBody>
      </p:sp>
      <p:sp>
        <p:nvSpPr>
          <p:cNvPr id="8247" name="Rectangle 83"/>
          <p:cNvSpPr>
            <a:spLocks noChangeArrowheads="1"/>
          </p:cNvSpPr>
          <p:nvPr/>
        </p:nvSpPr>
        <p:spPr bwMode="auto">
          <a:xfrm>
            <a:off x="8229600" y="5943600"/>
            <a:ext cx="990600" cy="228600"/>
          </a:xfrm>
          <a:prstGeom prst="rect">
            <a:avLst/>
          </a:prstGeom>
          <a:solidFill>
            <a:srgbClr val="FFCC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
              <a:t>Members</a:t>
            </a:r>
          </a:p>
        </p:txBody>
      </p:sp>
      <p:sp>
        <p:nvSpPr>
          <p:cNvPr id="8248" name="Rectangle 84"/>
          <p:cNvSpPr>
            <a:spLocks noChangeArrowheads="1"/>
          </p:cNvSpPr>
          <p:nvPr/>
        </p:nvSpPr>
        <p:spPr bwMode="auto">
          <a:xfrm>
            <a:off x="9448800" y="5943600"/>
            <a:ext cx="990600" cy="228600"/>
          </a:xfrm>
          <a:prstGeom prst="rect">
            <a:avLst/>
          </a:prstGeom>
          <a:solidFill>
            <a:srgbClr val="FFCC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
              <a:t>Members</a:t>
            </a:r>
          </a:p>
        </p:txBody>
      </p:sp>
      <p:sp>
        <p:nvSpPr>
          <p:cNvPr id="8249" name="Line 89"/>
          <p:cNvSpPr>
            <a:spLocks noChangeShapeType="1"/>
          </p:cNvSpPr>
          <p:nvPr/>
        </p:nvSpPr>
        <p:spPr bwMode="auto">
          <a:xfrm>
            <a:off x="3810000" y="5562600"/>
            <a:ext cx="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50" name="Line 90"/>
          <p:cNvSpPr>
            <a:spLocks noChangeShapeType="1"/>
          </p:cNvSpPr>
          <p:nvPr/>
        </p:nvSpPr>
        <p:spPr bwMode="auto">
          <a:xfrm>
            <a:off x="2590800" y="5562600"/>
            <a:ext cx="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51" name="Line 91"/>
          <p:cNvSpPr>
            <a:spLocks noChangeShapeType="1"/>
          </p:cNvSpPr>
          <p:nvPr/>
        </p:nvSpPr>
        <p:spPr bwMode="auto">
          <a:xfrm>
            <a:off x="5105400" y="5562600"/>
            <a:ext cx="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52" name="Line 93"/>
          <p:cNvSpPr>
            <a:spLocks noChangeShapeType="1"/>
          </p:cNvSpPr>
          <p:nvPr/>
        </p:nvSpPr>
        <p:spPr bwMode="auto">
          <a:xfrm>
            <a:off x="7467600" y="5562600"/>
            <a:ext cx="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53" name="Line 95"/>
          <p:cNvSpPr>
            <a:spLocks noChangeShapeType="1"/>
          </p:cNvSpPr>
          <p:nvPr/>
        </p:nvSpPr>
        <p:spPr bwMode="auto">
          <a:xfrm>
            <a:off x="9829800" y="5562600"/>
            <a:ext cx="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54" name="Line 97"/>
          <p:cNvSpPr>
            <a:spLocks noChangeShapeType="1"/>
          </p:cNvSpPr>
          <p:nvPr/>
        </p:nvSpPr>
        <p:spPr bwMode="auto">
          <a:xfrm>
            <a:off x="8686800" y="4800600"/>
            <a:ext cx="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55" name="Line 98"/>
          <p:cNvSpPr>
            <a:spLocks noChangeShapeType="1"/>
          </p:cNvSpPr>
          <p:nvPr/>
        </p:nvSpPr>
        <p:spPr bwMode="auto">
          <a:xfrm>
            <a:off x="8686800" y="5562600"/>
            <a:ext cx="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56" name="Line 99"/>
          <p:cNvSpPr>
            <a:spLocks noChangeShapeType="1"/>
          </p:cNvSpPr>
          <p:nvPr/>
        </p:nvSpPr>
        <p:spPr bwMode="auto">
          <a:xfrm>
            <a:off x="6324600" y="5562600"/>
            <a:ext cx="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57" name="Line 101"/>
          <p:cNvSpPr>
            <a:spLocks noChangeShapeType="1"/>
          </p:cNvSpPr>
          <p:nvPr/>
        </p:nvSpPr>
        <p:spPr bwMode="auto">
          <a:xfrm>
            <a:off x="6324600" y="4800600"/>
            <a:ext cx="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58" name="Freeform 102"/>
          <p:cNvSpPr>
            <a:spLocks/>
          </p:cNvSpPr>
          <p:nvPr/>
        </p:nvSpPr>
        <p:spPr bwMode="auto">
          <a:xfrm>
            <a:off x="5486400" y="3048000"/>
            <a:ext cx="14288" cy="1227138"/>
          </a:xfrm>
          <a:custGeom>
            <a:avLst/>
            <a:gdLst>
              <a:gd name="T0" fmla="*/ 0 w 9"/>
              <a:gd name="T1" fmla="*/ 0 h 773"/>
              <a:gd name="T2" fmla="*/ 22682994 w 9"/>
              <a:gd name="T3" fmla="*/ 1948082369 h 773"/>
              <a:gd name="T4" fmla="*/ 0 60000 65536"/>
              <a:gd name="T5" fmla="*/ 0 60000 65536"/>
            </a:gdLst>
            <a:ahLst/>
            <a:cxnLst>
              <a:cxn ang="T4">
                <a:pos x="T0" y="T1"/>
              </a:cxn>
              <a:cxn ang="T5">
                <a:pos x="T2" y="T3"/>
              </a:cxn>
            </a:cxnLst>
            <a:rect l="0" t="0" r="r" b="b"/>
            <a:pathLst>
              <a:path w="9" h="773">
                <a:moveTo>
                  <a:pt x="0" y="0"/>
                </a:moveTo>
                <a:lnTo>
                  <a:pt x="9" y="773"/>
                </a:lnTo>
              </a:path>
            </a:pathLst>
          </a:custGeom>
          <a:noFill/>
          <a:ln w="9525">
            <a:solidFill>
              <a:schemeClr val="tx1"/>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59" name="Rectangle 103"/>
          <p:cNvSpPr>
            <a:spLocks noChangeArrowheads="1"/>
          </p:cNvSpPr>
          <p:nvPr/>
        </p:nvSpPr>
        <p:spPr bwMode="auto">
          <a:xfrm>
            <a:off x="4953000" y="4267200"/>
            <a:ext cx="1143000" cy="457200"/>
          </a:xfrm>
          <a:prstGeom prst="rect">
            <a:avLst/>
          </a:prstGeom>
          <a:solidFill>
            <a:srgbClr val="0000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
                <a:solidFill>
                  <a:schemeClr val="bg1"/>
                </a:solidFill>
              </a:rPr>
              <a:t>Chaplain</a:t>
            </a:r>
          </a:p>
        </p:txBody>
      </p:sp>
      <p:sp>
        <p:nvSpPr>
          <p:cNvPr id="8260" name="Rectangle 103"/>
          <p:cNvSpPr>
            <a:spLocks noChangeArrowheads="1"/>
          </p:cNvSpPr>
          <p:nvPr/>
        </p:nvSpPr>
        <p:spPr bwMode="auto">
          <a:xfrm>
            <a:off x="3505200" y="4276725"/>
            <a:ext cx="1143000" cy="457200"/>
          </a:xfrm>
          <a:prstGeom prst="rect">
            <a:avLst/>
          </a:prstGeom>
          <a:solidFill>
            <a:srgbClr val="0000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
                <a:solidFill>
                  <a:schemeClr val="bg1"/>
                </a:solidFill>
              </a:rPr>
              <a:t>Secretary</a:t>
            </a:r>
          </a:p>
        </p:txBody>
      </p:sp>
      <p:sp>
        <p:nvSpPr>
          <p:cNvPr id="8261" name="Freeform 102"/>
          <p:cNvSpPr>
            <a:spLocks/>
          </p:cNvSpPr>
          <p:nvPr/>
        </p:nvSpPr>
        <p:spPr bwMode="auto">
          <a:xfrm>
            <a:off x="4062414" y="3073400"/>
            <a:ext cx="14287" cy="1227138"/>
          </a:xfrm>
          <a:custGeom>
            <a:avLst/>
            <a:gdLst>
              <a:gd name="T0" fmla="*/ 0 w 9"/>
              <a:gd name="T1" fmla="*/ 0 h 773"/>
              <a:gd name="T2" fmla="*/ 22681406 w 9"/>
              <a:gd name="T3" fmla="*/ 1948082369 h 773"/>
              <a:gd name="T4" fmla="*/ 0 60000 65536"/>
              <a:gd name="T5" fmla="*/ 0 60000 65536"/>
            </a:gdLst>
            <a:ahLst/>
            <a:cxnLst>
              <a:cxn ang="T4">
                <a:pos x="T0" y="T1"/>
              </a:cxn>
              <a:cxn ang="T5">
                <a:pos x="T2" y="T3"/>
              </a:cxn>
            </a:cxnLst>
            <a:rect l="0" t="0" r="r" b="b"/>
            <a:pathLst>
              <a:path w="9" h="773">
                <a:moveTo>
                  <a:pt x="0" y="0"/>
                </a:moveTo>
                <a:lnTo>
                  <a:pt x="9" y="773"/>
                </a:lnTo>
              </a:path>
            </a:pathLst>
          </a:custGeom>
          <a:noFill/>
          <a:ln w="9525">
            <a:solidFill>
              <a:schemeClr val="tx1"/>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62" name="Rectangle 103"/>
          <p:cNvSpPr>
            <a:spLocks noChangeArrowheads="1"/>
          </p:cNvSpPr>
          <p:nvPr/>
        </p:nvSpPr>
        <p:spPr bwMode="auto">
          <a:xfrm>
            <a:off x="6446838" y="4267200"/>
            <a:ext cx="1143000" cy="457200"/>
          </a:xfrm>
          <a:prstGeom prst="rect">
            <a:avLst/>
          </a:prstGeom>
          <a:solidFill>
            <a:srgbClr val="0000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
                <a:solidFill>
                  <a:schemeClr val="bg1"/>
                </a:solidFill>
              </a:rPr>
              <a:t>PAO</a:t>
            </a:r>
          </a:p>
        </p:txBody>
      </p:sp>
      <p:sp>
        <p:nvSpPr>
          <p:cNvPr id="8263" name="Freeform 102"/>
          <p:cNvSpPr>
            <a:spLocks/>
          </p:cNvSpPr>
          <p:nvPr/>
        </p:nvSpPr>
        <p:spPr bwMode="auto">
          <a:xfrm>
            <a:off x="7016750" y="3046414"/>
            <a:ext cx="14288" cy="1227137"/>
          </a:xfrm>
          <a:custGeom>
            <a:avLst/>
            <a:gdLst>
              <a:gd name="T0" fmla="*/ 0 w 9"/>
              <a:gd name="T1" fmla="*/ 0 h 773"/>
              <a:gd name="T2" fmla="*/ 22682994 w 9"/>
              <a:gd name="T3" fmla="*/ 1948080781 h 773"/>
              <a:gd name="T4" fmla="*/ 0 60000 65536"/>
              <a:gd name="T5" fmla="*/ 0 60000 65536"/>
            </a:gdLst>
            <a:ahLst/>
            <a:cxnLst>
              <a:cxn ang="T4">
                <a:pos x="T0" y="T1"/>
              </a:cxn>
              <a:cxn ang="T5">
                <a:pos x="T2" y="T3"/>
              </a:cxn>
            </a:cxnLst>
            <a:rect l="0" t="0" r="r" b="b"/>
            <a:pathLst>
              <a:path w="9" h="773">
                <a:moveTo>
                  <a:pt x="0" y="0"/>
                </a:moveTo>
                <a:lnTo>
                  <a:pt x="9" y="773"/>
                </a:lnTo>
              </a:path>
            </a:pathLst>
          </a:custGeom>
          <a:noFill/>
          <a:ln w="9525">
            <a:solidFill>
              <a:schemeClr val="tx1"/>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extLst>
      <p:ext uri="{BB962C8B-B14F-4D97-AF65-F5344CB8AC3E}">
        <p14:creationId xmlns:p14="http://schemas.microsoft.com/office/powerpoint/2010/main" val="269961392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4" y="324801"/>
            <a:ext cx="10364451" cy="1116073"/>
          </a:xfrm>
        </p:spPr>
        <p:txBody>
          <a:bodyPr/>
          <a:lstStyle/>
          <a:p>
            <a:r>
              <a:rPr lang="en-US" dirty="0" smtClean="0"/>
              <a:t>Community </a:t>
            </a:r>
            <a:endParaRPr lang="en-US" dirty="0"/>
          </a:p>
        </p:txBody>
      </p:sp>
      <p:sp>
        <p:nvSpPr>
          <p:cNvPr id="3" name="TextBox 2"/>
          <p:cNvSpPr txBox="1"/>
          <p:nvPr/>
        </p:nvSpPr>
        <p:spPr>
          <a:xfrm>
            <a:off x="1873134" y="5076308"/>
            <a:ext cx="7819505" cy="1477328"/>
          </a:xfrm>
          <a:prstGeom prst="rect">
            <a:avLst/>
          </a:prstGeom>
          <a:solidFill>
            <a:schemeClr val="bg2">
              <a:lumMod val="40000"/>
              <a:lumOff val="60000"/>
            </a:schemeClr>
          </a:solidFill>
        </p:spPr>
        <p:txBody>
          <a:bodyPr wrap="square" rtlCol="0">
            <a:spAutoFit/>
          </a:bodyPr>
          <a:lstStyle/>
          <a:p>
            <a:r>
              <a:rPr lang="en-US" dirty="0"/>
              <a:t>C</a:t>
            </a:r>
            <a:r>
              <a:rPr lang="en-US" dirty="0" smtClean="0"/>
              <a:t>OC- Motorcycle Club organization of Clubs</a:t>
            </a:r>
          </a:p>
          <a:p>
            <a:r>
              <a:rPr lang="en-US" dirty="0" smtClean="0"/>
              <a:t>BUFA- Bikers United For America</a:t>
            </a:r>
          </a:p>
          <a:p>
            <a:r>
              <a:rPr lang="en-US" dirty="0" smtClean="0"/>
              <a:t>Vets 4 Vets (CVMA, ALR, SFMC, VMC, WARRIORS)</a:t>
            </a:r>
          </a:p>
          <a:p>
            <a:r>
              <a:rPr lang="en-US" dirty="0" smtClean="0"/>
              <a:t>HOGS-Harley Owners Groups</a:t>
            </a:r>
          </a:p>
          <a:p>
            <a:r>
              <a:rPr lang="en-US" dirty="0" smtClean="0"/>
              <a:t>VFW RIDERS (50 STATES AUTHORIZED BY NATIONAL VFW COMMANDER)</a:t>
            </a:r>
          </a:p>
        </p:txBody>
      </p:sp>
      <p:sp>
        <p:nvSpPr>
          <p:cNvPr id="4" name="TextBox 3"/>
          <p:cNvSpPr txBox="1"/>
          <p:nvPr/>
        </p:nvSpPr>
        <p:spPr>
          <a:xfrm>
            <a:off x="1873134" y="1146568"/>
            <a:ext cx="7819505" cy="3785652"/>
          </a:xfrm>
          <a:prstGeom prst="rect">
            <a:avLst/>
          </a:prstGeom>
          <a:solidFill>
            <a:schemeClr val="bg2">
              <a:lumMod val="40000"/>
              <a:lumOff val="60000"/>
            </a:schemeClr>
          </a:solidFill>
        </p:spPr>
        <p:txBody>
          <a:bodyPr wrap="square" rtlCol="0">
            <a:spAutoFit/>
          </a:bodyPr>
          <a:lstStyle/>
          <a:p>
            <a:pPr marL="342900" indent="-342900">
              <a:buFont typeface="Wingdings" panose="05000000000000000000" pitchFamily="2" charset="2"/>
              <a:buChar char="Ø"/>
            </a:pPr>
            <a:r>
              <a:rPr lang="en-US" sz="2400" b="1" dirty="0" smtClean="0"/>
              <a:t>Every city and local town where we ride or are located</a:t>
            </a:r>
          </a:p>
          <a:p>
            <a:pPr marL="342900" indent="-342900">
              <a:buFont typeface="Wingdings" panose="05000000000000000000" pitchFamily="2" charset="2"/>
              <a:buChar char="Ø"/>
            </a:pPr>
            <a:r>
              <a:rPr lang="en-US" sz="2400" b="1" dirty="0" smtClean="0"/>
              <a:t>Post, District, State, National </a:t>
            </a:r>
          </a:p>
          <a:p>
            <a:pPr marL="342900" indent="-342900">
              <a:buFont typeface="Wingdings" panose="05000000000000000000" pitchFamily="2" charset="2"/>
              <a:buChar char="Ø"/>
            </a:pPr>
            <a:r>
              <a:rPr lang="en-US" sz="2400" b="1" dirty="0" smtClean="0"/>
              <a:t>We support Veterans, Soldiers, </a:t>
            </a:r>
            <a:r>
              <a:rPr lang="en-US" sz="2400" b="1" dirty="0"/>
              <a:t>Families</a:t>
            </a:r>
          </a:p>
          <a:p>
            <a:pPr marL="342900" indent="-342900">
              <a:buFont typeface="Wingdings" panose="05000000000000000000" pitchFamily="2" charset="2"/>
              <a:buChar char="Ø"/>
            </a:pPr>
            <a:r>
              <a:rPr lang="en-US" sz="2400" b="1" dirty="0" smtClean="0"/>
              <a:t>Colorado Springs Homeless Initiative</a:t>
            </a:r>
          </a:p>
          <a:p>
            <a:pPr marL="342900" indent="-342900">
              <a:buFont typeface="Wingdings" panose="05000000000000000000" pitchFamily="2" charset="2"/>
              <a:buChar char="Ø"/>
            </a:pPr>
            <a:r>
              <a:rPr lang="en-US" sz="2400" b="1" dirty="0" smtClean="0"/>
              <a:t>Funeral Escort Missions</a:t>
            </a:r>
          </a:p>
          <a:p>
            <a:pPr marL="342900" indent="-342900">
              <a:buFont typeface="Wingdings" panose="05000000000000000000" pitchFamily="2" charset="2"/>
              <a:buChar char="Ø"/>
            </a:pPr>
            <a:r>
              <a:rPr lang="en-US" sz="2400" b="1" dirty="0" smtClean="0"/>
              <a:t>Toys for Tots (since 2006)</a:t>
            </a:r>
          </a:p>
          <a:p>
            <a:pPr marL="342900" indent="-342900">
              <a:buFont typeface="Wingdings" panose="05000000000000000000" pitchFamily="2" charset="2"/>
              <a:buChar char="Ø"/>
            </a:pPr>
            <a:r>
              <a:rPr lang="en-US" sz="2400" b="1" dirty="0" smtClean="0"/>
              <a:t>Run for the Wall </a:t>
            </a:r>
          </a:p>
          <a:p>
            <a:pPr marL="342900" indent="-342900">
              <a:buFont typeface="Wingdings" panose="05000000000000000000" pitchFamily="2" charset="2"/>
              <a:buChar char="Ø"/>
            </a:pPr>
            <a:r>
              <a:rPr lang="en-US" sz="2400" b="1" dirty="0" smtClean="0"/>
              <a:t>Vietnam Traveling Wall</a:t>
            </a:r>
          </a:p>
          <a:p>
            <a:pPr marL="342900" indent="-342900">
              <a:buFont typeface="Wingdings" panose="05000000000000000000" pitchFamily="2" charset="2"/>
              <a:buChar char="Ø"/>
            </a:pPr>
            <a:r>
              <a:rPr lang="en-US" sz="2400" b="1" dirty="0" smtClean="0"/>
              <a:t>National and State Veterans Homes</a:t>
            </a:r>
          </a:p>
          <a:p>
            <a:pPr marL="342900" indent="-342900">
              <a:buFont typeface="Wingdings" panose="05000000000000000000" pitchFamily="2" charset="2"/>
              <a:buChar char="Ø"/>
            </a:pPr>
            <a:r>
              <a:rPr lang="en-US" sz="2400" b="1" dirty="0" smtClean="0"/>
              <a:t>VFW National </a:t>
            </a:r>
            <a:r>
              <a:rPr lang="en-US" sz="2400" b="1" dirty="0" err="1" smtClean="0"/>
              <a:t>Childrens</a:t>
            </a:r>
            <a:r>
              <a:rPr lang="en-US" sz="2400" b="1" dirty="0" smtClean="0"/>
              <a:t> Home</a:t>
            </a:r>
            <a:endParaRPr lang="en-US" sz="2400" b="1" dirty="0"/>
          </a:p>
        </p:txBody>
      </p:sp>
    </p:spTree>
    <p:extLst>
      <p:ext uri="{BB962C8B-B14F-4D97-AF65-F5344CB8AC3E}">
        <p14:creationId xmlns:p14="http://schemas.microsoft.com/office/powerpoint/2010/main" val="57113677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4" y="346968"/>
            <a:ext cx="10364451" cy="1016320"/>
          </a:xfrm>
        </p:spPr>
        <p:txBody>
          <a:bodyPr>
            <a:normAutofit/>
          </a:bodyPr>
          <a:lstStyle/>
          <a:p>
            <a:r>
              <a:rPr lang="en-US" sz="4800" dirty="0" smtClean="0"/>
              <a:t>RESPECT</a:t>
            </a:r>
            <a:endParaRPr lang="en-US" sz="4800" dirty="0"/>
          </a:p>
        </p:txBody>
      </p:sp>
      <p:sp>
        <p:nvSpPr>
          <p:cNvPr id="3" name="Content Placeholder 2"/>
          <p:cNvSpPr>
            <a:spLocks noGrp="1"/>
          </p:cNvSpPr>
          <p:nvPr>
            <p:ph sz="quarter" idx="13"/>
          </p:nvPr>
        </p:nvSpPr>
        <p:spPr>
          <a:xfrm>
            <a:off x="913774" y="1280160"/>
            <a:ext cx="10363826" cy="5076305"/>
          </a:xfrm>
          <a:solidFill>
            <a:schemeClr val="bg2">
              <a:lumMod val="40000"/>
              <a:lumOff val="60000"/>
            </a:schemeClr>
          </a:solidFill>
        </p:spPr>
        <p:txBody>
          <a:bodyPr>
            <a:normAutofit fontScale="92500"/>
          </a:bodyPr>
          <a:lstStyle/>
          <a:p>
            <a:pPr algn="ctr"/>
            <a:r>
              <a:rPr lang="en-US" altLang="en-US" sz="1700" b="1" dirty="0" smtClean="0">
                <a:latin typeface="Arial" panose="020B0604020202020204" pitchFamily="34" charset="0"/>
                <a:cs typeface="Arial" panose="020B0604020202020204" pitchFamily="34" charset="0"/>
              </a:rPr>
              <a:t>A </a:t>
            </a:r>
            <a:r>
              <a:rPr lang="en-US" altLang="en-US" sz="1700" b="1" dirty="0">
                <a:latin typeface="Arial" panose="020B0604020202020204" pitchFamily="34" charset="0"/>
                <a:cs typeface="Arial" panose="020B0604020202020204" pitchFamily="34" charset="0"/>
              </a:rPr>
              <a:t>serious MC club commands respect for one reason. Those who are correctly informed recognize the deep level of personal commitment and self discipline that a man has to demonstrate and sustain in order to wear a patch. </a:t>
            </a:r>
            <a:endParaRPr lang="en-US" altLang="en-US" sz="1700" b="1" dirty="0" smtClean="0">
              <a:latin typeface="Arial" panose="020B0604020202020204" pitchFamily="34" charset="0"/>
              <a:cs typeface="Arial" panose="020B0604020202020204" pitchFamily="34" charset="0"/>
            </a:endParaRPr>
          </a:p>
          <a:p>
            <a:pPr algn="ctr"/>
            <a:r>
              <a:rPr lang="en-US" altLang="en-US" sz="1700" b="1" dirty="0" smtClean="0">
                <a:latin typeface="Arial" panose="020B0604020202020204" pitchFamily="34" charset="0"/>
                <a:cs typeface="Arial" panose="020B0604020202020204" pitchFamily="34" charset="0"/>
              </a:rPr>
              <a:t>This </a:t>
            </a:r>
            <a:r>
              <a:rPr lang="en-US" altLang="en-US" sz="1700" b="1" dirty="0">
                <a:latin typeface="Arial" panose="020B0604020202020204" pitchFamily="34" charset="0"/>
                <a:cs typeface="Arial" panose="020B0604020202020204" pitchFamily="34" charset="0"/>
              </a:rPr>
              <a:t>is respect born out of recognition of dedication and accomplishment. The MC Club strives for respect for this reason. </a:t>
            </a:r>
            <a:endParaRPr lang="en-US" altLang="en-US" sz="1700" b="1" dirty="0" smtClean="0">
              <a:latin typeface="Arial" panose="020B0604020202020204" pitchFamily="34" charset="0"/>
              <a:cs typeface="Arial" panose="020B0604020202020204" pitchFamily="34" charset="0"/>
            </a:endParaRPr>
          </a:p>
          <a:p>
            <a:pPr lvl="1" algn="ctr"/>
            <a:r>
              <a:rPr lang="en-US" altLang="en-US" sz="1500" b="1" dirty="0" smtClean="0">
                <a:latin typeface="Arial" panose="020B0604020202020204" pitchFamily="34" charset="0"/>
                <a:cs typeface="Arial" panose="020B0604020202020204" pitchFamily="34" charset="0"/>
              </a:rPr>
              <a:t>This </a:t>
            </a:r>
            <a:r>
              <a:rPr lang="en-US" altLang="en-US" sz="1500" b="1" dirty="0">
                <a:latin typeface="Arial" panose="020B0604020202020204" pitchFamily="34" charset="0"/>
                <a:cs typeface="Arial" panose="020B0604020202020204" pitchFamily="34" charset="0"/>
              </a:rPr>
              <a:t>is especially true as it pertains to those persons outside of the motorcycle </a:t>
            </a:r>
            <a:r>
              <a:rPr lang="en-US" altLang="en-US" sz="1500" b="1" dirty="0" smtClean="0">
                <a:latin typeface="Arial" panose="020B0604020202020204" pitchFamily="34" charset="0"/>
                <a:cs typeface="Arial" panose="020B0604020202020204" pitchFamily="34" charset="0"/>
              </a:rPr>
              <a:t>community WHICH represents </a:t>
            </a:r>
            <a:r>
              <a:rPr lang="en-US" altLang="en-US" sz="1500" b="1" dirty="0">
                <a:latin typeface="Arial" panose="020B0604020202020204" pitchFamily="34" charset="0"/>
                <a:cs typeface="Arial" panose="020B0604020202020204" pitchFamily="34" charset="0"/>
              </a:rPr>
              <a:t>a larger market for any fund raising activities that the group might undertake. </a:t>
            </a:r>
            <a:endParaRPr lang="en-US" altLang="en-US" sz="1500" b="1" dirty="0" smtClean="0">
              <a:latin typeface="Arial" panose="020B0604020202020204" pitchFamily="34" charset="0"/>
              <a:cs typeface="Arial" panose="020B0604020202020204" pitchFamily="34" charset="0"/>
            </a:endParaRPr>
          </a:p>
          <a:p>
            <a:pPr lvl="2" algn="ctr"/>
            <a:r>
              <a:rPr lang="en-US" altLang="en-US" sz="1300" b="1" dirty="0" smtClean="0">
                <a:latin typeface="Arial" panose="020B0604020202020204" pitchFamily="34" charset="0"/>
                <a:cs typeface="Arial" panose="020B0604020202020204" pitchFamily="34" charset="0"/>
              </a:rPr>
              <a:t>cultivating </a:t>
            </a:r>
            <a:r>
              <a:rPr lang="en-US" altLang="en-US" sz="1300" b="1" dirty="0">
                <a:latin typeface="Arial" panose="020B0604020202020204" pitchFamily="34" charset="0"/>
                <a:cs typeface="Arial" panose="020B0604020202020204" pitchFamily="34" charset="0"/>
              </a:rPr>
              <a:t>a relationship with these people is important, and to be perceived by them as "Biker Scum" would not be advantageous to the group. </a:t>
            </a:r>
            <a:endParaRPr lang="en-US" altLang="en-US" sz="1300" b="1" dirty="0" smtClean="0">
              <a:latin typeface="Arial" panose="020B0604020202020204" pitchFamily="34" charset="0"/>
              <a:cs typeface="Arial" panose="020B0604020202020204" pitchFamily="34" charset="0"/>
            </a:endParaRPr>
          </a:p>
          <a:p>
            <a:pPr lvl="1" algn="ctr"/>
            <a:r>
              <a:rPr lang="en-US" altLang="en-US" sz="1500" b="1" dirty="0" smtClean="0">
                <a:latin typeface="Arial" panose="020B0604020202020204" pitchFamily="34" charset="0"/>
                <a:cs typeface="Arial" panose="020B0604020202020204" pitchFamily="34" charset="0"/>
              </a:rPr>
              <a:t>WE </a:t>
            </a:r>
            <a:r>
              <a:rPr lang="en-US" altLang="en-US" sz="1500" b="1" dirty="0">
                <a:latin typeface="Arial" panose="020B0604020202020204" pitchFamily="34" charset="0"/>
                <a:cs typeface="Arial" panose="020B0604020202020204" pitchFamily="34" charset="0"/>
              </a:rPr>
              <a:t>will therefore conduct </a:t>
            </a:r>
            <a:r>
              <a:rPr lang="en-US" altLang="en-US" sz="1500" b="1" dirty="0" err="1" smtClean="0">
                <a:latin typeface="Arial" panose="020B0604020202020204" pitchFamily="34" charset="0"/>
                <a:cs typeface="Arial" panose="020B0604020202020204" pitchFamily="34" charset="0"/>
              </a:rPr>
              <a:t>OURselves</a:t>
            </a:r>
            <a:r>
              <a:rPr lang="en-US" altLang="en-US" sz="1500" b="1" dirty="0" smtClean="0">
                <a:latin typeface="Arial" panose="020B0604020202020204" pitchFamily="34" charset="0"/>
                <a:cs typeface="Arial" panose="020B0604020202020204" pitchFamily="34" charset="0"/>
              </a:rPr>
              <a:t> </a:t>
            </a:r>
            <a:r>
              <a:rPr lang="en-US" altLang="en-US" sz="1500" b="1" dirty="0">
                <a:latin typeface="Arial" panose="020B0604020202020204" pitchFamily="34" charset="0"/>
                <a:cs typeface="Arial" panose="020B0604020202020204" pitchFamily="34" charset="0"/>
              </a:rPr>
              <a:t>as upstanding citizens in every way... "Good neighbors" so to speak. </a:t>
            </a:r>
            <a:endParaRPr lang="en-US" altLang="en-US" sz="1500" b="1" dirty="0" smtClean="0">
              <a:latin typeface="Arial" panose="020B0604020202020204" pitchFamily="34" charset="0"/>
              <a:cs typeface="Arial" panose="020B0604020202020204" pitchFamily="34" charset="0"/>
            </a:endParaRPr>
          </a:p>
          <a:p>
            <a:pPr algn="ctr"/>
            <a:r>
              <a:rPr lang="en-US" altLang="en-US" sz="1700" b="1" dirty="0" smtClean="0">
                <a:latin typeface="Arial" panose="020B0604020202020204" pitchFamily="34" charset="0"/>
                <a:cs typeface="Arial" panose="020B0604020202020204" pitchFamily="34" charset="0"/>
              </a:rPr>
              <a:t>The </a:t>
            </a:r>
            <a:r>
              <a:rPr lang="en-US" altLang="en-US" sz="1700" b="1" dirty="0">
                <a:latin typeface="Arial" panose="020B0604020202020204" pitchFamily="34" charset="0"/>
                <a:cs typeface="Arial" panose="020B0604020202020204" pitchFamily="34" charset="0"/>
              </a:rPr>
              <a:t>goal is to be admired and respected by the general public rather than </a:t>
            </a:r>
            <a:r>
              <a:rPr lang="en-US" altLang="en-US" sz="1700" b="1" dirty="0" smtClean="0">
                <a:latin typeface="Arial" panose="020B0604020202020204" pitchFamily="34" charset="0"/>
                <a:cs typeface="Arial" panose="020B0604020202020204" pitchFamily="34" charset="0"/>
              </a:rPr>
              <a:t>feared.</a:t>
            </a:r>
          </a:p>
          <a:p>
            <a:pPr algn="ctr"/>
            <a:r>
              <a:rPr lang="en-US" altLang="en-US" sz="1700" b="1" dirty="0" smtClean="0">
                <a:latin typeface="Arial" panose="020B0604020202020204" pitchFamily="34" charset="0"/>
                <a:cs typeface="Arial" panose="020B0604020202020204" pitchFamily="34" charset="0"/>
              </a:rPr>
              <a:t>The </a:t>
            </a:r>
            <a:r>
              <a:rPr lang="en-US" altLang="en-US" sz="1700" b="1" dirty="0">
                <a:latin typeface="Arial" panose="020B0604020202020204" pitchFamily="34" charset="0"/>
                <a:cs typeface="Arial" panose="020B0604020202020204" pitchFamily="34" charset="0"/>
              </a:rPr>
              <a:t>serious club, and all of its members and guests, will always conduct themselves publicly in a highly professional manner.</a:t>
            </a:r>
          </a:p>
          <a:p>
            <a:endParaRPr lang="en-US" dirty="0"/>
          </a:p>
        </p:txBody>
      </p:sp>
    </p:spTree>
    <p:extLst>
      <p:ext uri="{BB962C8B-B14F-4D97-AF65-F5344CB8AC3E}">
        <p14:creationId xmlns:p14="http://schemas.microsoft.com/office/powerpoint/2010/main" val="399629606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796738" y="2090001"/>
            <a:ext cx="9300455" cy="4155628"/>
          </a:xfrm>
          <a:solidFill>
            <a:schemeClr val="bg2">
              <a:lumMod val="40000"/>
              <a:lumOff val="60000"/>
            </a:schemeClr>
          </a:solidFill>
        </p:spPr>
        <p:txBody>
          <a:bodyPr>
            <a:normAutofit/>
          </a:bodyPr>
          <a:lstStyle/>
          <a:p>
            <a:r>
              <a:rPr lang="en-US" dirty="0" smtClean="0"/>
              <a:t>Respect and commitment to the </a:t>
            </a:r>
            <a:r>
              <a:rPr lang="en-US" dirty="0" err="1" smtClean="0"/>
              <a:t>vfw</a:t>
            </a:r>
            <a:r>
              <a:rPr lang="en-US" dirty="0" smtClean="0"/>
              <a:t> post </a:t>
            </a:r>
          </a:p>
          <a:p>
            <a:r>
              <a:rPr lang="en-US" dirty="0" smtClean="0"/>
              <a:t>As veterans we search and bond with our own</a:t>
            </a:r>
          </a:p>
          <a:p>
            <a:r>
              <a:rPr lang="en-US" dirty="0" smtClean="0"/>
              <a:t> </a:t>
            </a:r>
            <a:r>
              <a:rPr lang="en-US" dirty="0" err="1" smtClean="0"/>
              <a:t>ShARING</a:t>
            </a:r>
            <a:r>
              <a:rPr lang="en-US" dirty="0" smtClean="0"/>
              <a:t> OURSELVES, OUR STORIES, OUR EXPERIENCES</a:t>
            </a:r>
          </a:p>
          <a:p>
            <a:r>
              <a:rPr lang="en-US" dirty="0" smtClean="0"/>
              <a:t>NO ONE IS ALONE, WE EACH HAVE OUR DEMONS TO DEAL WITH</a:t>
            </a:r>
          </a:p>
          <a:p>
            <a:r>
              <a:rPr lang="en-US" dirty="0" smtClean="0"/>
              <a:t>WORKING TOGETHER WE MAKE A DIFFERENCE IN OUR POST, IN EACH OTHERS LIVES, IN THE COMMUNITY AND IN THE NATION. </a:t>
            </a:r>
          </a:p>
          <a:p>
            <a:r>
              <a:rPr lang="en-US" dirty="0" smtClean="0"/>
              <a:t>CURRENT STATEWIDE </a:t>
            </a:r>
            <a:r>
              <a:rPr lang="en-US" dirty="0" err="1" smtClean="0"/>
              <a:t>vfw</a:t>
            </a:r>
            <a:r>
              <a:rPr lang="en-US" dirty="0" smtClean="0"/>
              <a:t> Warriors Membership : 250 members</a:t>
            </a:r>
          </a:p>
          <a:p>
            <a:r>
              <a:rPr lang="en-US" dirty="0" smtClean="0"/>
              <a:t>AVERAGE MILEAGE IS APPROXIMATELY 5000 PER MONTH</a:t>
            </a:r>
          </a:p>
          <a:p>
            <a:endParaRPr lang="en-US" dirty="0" smtClean="0"/>
          </a:p>
          <a:p>
            <a:endParaRPr lang="en-US" dirty="0" smtClean="0"/>
          </a:p>
          <a:p>
            <a:endParaRPr lang="en-US" dirty="0"/>
          </a:p>
        </p:txBody>
      </p:sp>
      <p:sp>
        <p:nvSpPr>
          <p:cNvPr id="5" name="Rectangle 4"/>
          <p:cNvSpPr/>
          <p:nvPr/>
        </p:nvSpPr>
        <p:spPr>
          <a:xfrm>
            <a:off x="438470" y="1028369"/>
            <a:ext cx="10594632" cy="923330"/>
          </a:xfrm>
          <a:prstGeom prst="rect">
            <a:avLst/>
          </a:prstGeom>
          <a:noFill/>
        </p:spPr>
        <p:txBody>
          <a:bodyPr wrap="none" lIns="91440" tIns="45720" rIns="91440" bIns="45720">
            <a:spAutoFit/>
          </a:bodyPr>
          <a:lstStyle/>
          <a:p>
            <a:pPr algn="ctr"/>
            <a:r>
              <a:rPr lang="en-US" sz="5400" b="1" dirty="0" smtClean="0">
                <a:ln w="9525">
                  <a:solidFill>
                    <a:schemeClr val="bg1"/>
                  </a:solidFill>
                  <a:prstDash val="solid"/>
                </a:ln>
                <a:effectLst>
                  <a:outerShdw blurRad="12700" dist="38100" dir="2700000" algn="tl" rotWithShape="0">
                    <a:schemeClr val="bg1">
                      <a:lumMod val="50000"/>
                    </a:schemeClr>
                  </a:outerShdw>
                </a:effectLst>
              </a:rPr>
              <a:t>VFW MEMBERSHIP IS ALWAYS FIRST</a:t>
            </a:r>
            <a:endParaRPr lang="en-US" sz="5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120153133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954620" y="3022753"/>
            <a:ext cx="3961341" cy="923330"/>
          </a:xfrm>
          <a:prstGeom prst="rect">
            <a:avLst/>
          </a:prstGeom>
          <a:noFill/>
        </p:spPr>
        <p:txBody>
          <a:bodyPr wrap="none" lIns="91440" tIns="45720" rIns="91440" bIns="45720">
            <a:spAutoFit/>
          </a:bodyPr>
          <a:lstStyle/>
          <a:p>
            <a:pPr algn="ctr"/>
            <a:r>
              <a:rPr lang="en-US" sz="54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QUESTIONS?</a:t>
            </a:r>
            <a:endParaRPr lang="en-US" sz="5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20330693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sz="quarter" idx="13"/>
          </p:nvPr>
        </p:nvSpPr>
        <p:spPr/>
        <p:txBody>
          <a:bodyPr>
            <a:normAutofit/>
          </a:bodyPr>
          <a:lstStyle/>
          <a:p>
            <a:r>
              <a:rPr lang="en-US" dirty="0" smtClean="0"/>
              <a:t>MISSION</a:t>
            </a:r>
          </a:p>
          <a:p>
            <a:r>
              <a:rPr lang="en-US" dirty="0" smtClean="0"/>
              <a:t>VISION</a:t>
            </a:r>
          </a:p>
          <a:p>
            <a:r>
              <a:rPr lang="en-US" dirty="0" smtClean="0"/>
              <a:t>HISTORY</a:t>
            </a:r>
          </a:p>
          <a:p>
            <a:r>
              <a:rPr lang="en-US" dirty="0" err="1" smtClean="0"/>
              <a:t>oRGANIZATION</a:t>
            </a:r>
            <a:endParaRPr lang="en-US" dirty="0" smtClean="0"/>
          </a:p>
          <a:p>
            <a:r>
              <a:rPr lang="en-US" dirty="0" smtClean="0"/>
              <a:t> COMMUNITY RESPECT</a:t>
            </a:r>
          </a:p>
          <a:p>
            <a:r>
              <a:rPr lang="en-US" dirty="0" smtClean="0"/>
              <a:t>DISTRICT </a:t>
            </a:r>
            <a:endParaRPr lang="en-US" dirty="0"/>
          </a:p>
          <a:p>
            <a:r>
              <a:rPr lang="en-US" dirty="0" smtClean="0"/>
              <a:t>DEPARTMENT</a:t>
            </a:r>
          </a:p>
          <a:p>
            <a:endParaRPr lang="en-US" dirty="0" smtClean="0"/>
          </a:p>
          <a:p>
            <a:endParaRPr lang="en-US" dirty="0"/>
          </a:p>
        </p:txBody>
      </p:sp>
    </p:spTree>
    <p:extLst>
      <p:ext uri="{BB962C8B-B14F-4D97-AF65-F5344CB8AC3E}">
        <p14:creationId xmlns:p14="http://schemas.microsoft.com/office/powerpoint/2010/main" val="35681812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MISSION</a:t>
            </a:r>
            <a:endParaRPr lang="en-US" dirty="0"/>
          </a:p>
        </p:txBody>
      </p:sp>
      <p:sp>
        <p:nvSpPr>
          <p:cNvPr id="3" name="Content Placeholder 2"/>
          <p:cNvSpPr>
            <a:spLocks noGrp="1"/>
          </p:cNvSpPr>
          <p:nvPr>
            <p:ph sz="quarter" idx="13"/>
          </p:nvPr>
        </p:nvSpPr>
        <p:spPr>
          <a:xfrm>
            <a:off x="1002443" y="1751216"/>
            <a:ext cx="10363826" cy="4472246"/>
          </a:xfrm>
          <a:solidFill>
            <a:schemeClr val="bg2">
              <a:lumMod val="40000"/>
              <a:lumOff val="60000"/>
            </a:schemeClr>
          </a:solidFill>
        </p:spPr>
        <p:txBody>
          <a:bodyPr>
            <a:normAutofit lnSpcReduction="10000"/>
          </a:bodyPr>
          <a:lstStyle/>
          <a:p>
            <a:r>
              <a:rPr lang="en-US" dirty="0"/>
              <a:t>The mission of the Veterans of Foreign Wars, Warriors Motorcycle Organization is to promote Colorado State Veterans of Foreign Wars missions, develop membership growth for the Veterans of Foreign Wars, increase community awareness, and to promote interest in various forms of motorcycle activities that shall foster camaraderie among membership; and to encourage a better understanding of motorcycle riding as a constructive activity among members of the Veterans of Foreign Wars, the Auxiliary, and the public; promoting motorcycle safety programs; and providing a social atmosphere for Veterans of Foreign Wars and the Auxiliary who share the same interest. Money raised during motorcycle fund raising events shall go to support Veterans organizations, facilities, causes, and charities that directly benefit Veterans and their families. </a:t>
            </a:r>
          </a:p>
        </p:txBody>
      </p:sp>
    </p:spTree>
    <p:extLst>
      <p:ext uri="{BB962C8B-B14F-4D97-AF65-F5344CB8AC3E}">
        <p14:creationId xmlns:p14="http://schemas.microsoft.com/office/powerpoint/2010/main" val="22984808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VISION</a:t>
            </a:r>
            <a:endParaRPr lang="en-US" dirty="0"/>
          </a:p>
        </p:txBody>
      </p:sp>
      <p:sp>
        <p:nvSpPr>
          <p:cNvPr id="3" name="Content Placeholder 2"/>
          <p:cNvSpPr>
            <a:spLocks noGrp="1"/>
          </p:cNvSpPr>
          <p:nvPr>
            <p:ph sz="quarter" idx="13"/>
          </p:nvPr>
        </p:nvSpPr>
        <p:spPr>
          <a:xfrm>
            <a:off x="985818" y="1962538"/>
            <a:ext cx="10363826" cy="4144545"/>
          </a:xfrm>
          <a:solidFill>
            <a:schemeClr val="bg2">
              <a:lumMod val="40000"/>
              <a:lumOff val="60000"/>
            </a:schemeClr>
          </a:solidFill>
        </p:spPr>
        <p:txBody>
          <a:bodyPr>
            <a:normAutofit lnSpcReduction="10000"/>
          </a:bodyPr>
          <a:lstStyle/>
          <a:p>
            <a:r>
              <a:rPr lang="en-US" dirty="0" smtClean="0"/>
              <a:t>to </a:t>
            </a:r>
            <a:r>
              <a:rPr lang="en-US" dirty="0"/>
              <a:t>promote Colorado State VFW </a:t>
            </a:r>
            <a:r>
              <a:rPr lang="en-US" dirty="0" smtClean="0"/>
              <a:t>missions</a:t>
            </a:r>
          </a:p>
          <a:p>
            <a:r>
              <a:rPr lang="en-US" dirty="0" smtClean="0"/>
              <a:t>develop </a:t>
            </a:r>
            <a:r>
              <a:rPr lang="en-US" dirty="0"/>
              <a:t>growth for the </a:t>
            </a:r>
            <a:r>
              <a:rPr lang="en-US" dirty="0" smtClean="0"/>
              <a:t>VFW </a:t>
            </a:r>
            <a:endParaRPr lang="en-US" dirty="0"/>
          </a:p>
          <a:p>
            <a:r>
              <a:rPr lang="en-US" dirty="0" smtClean="0"/>
              <a:t>increase </a:t>
            </a:r>
            <a:r>
              <a:rPr lang="en-US" dirty="0"/>
              <a:t>community awareness of VFW </a:t>
            </a:r>
            <a:r>
              <a:rPr lang="en-US" dirty="0" smtClean="0"/>
              <a:t>functions</a:t>
            </a:r>
          </a:p>
          <a:p>
            <a:r>
              <a:rPr lang="en-US" dirty="0" smtClean="0"/>
              <a:t>to </a:t>
            </a:r>
            <a:r>
              <a:rPr lang="en-US" dirty="0"/>
              <a:t>promote interest in various forms of motorcycle activities </a:t>
            </a:r>
            <a:endParaRPr lang="en-US" dirty="0" smtClean="0"/>
          </a:p>
          <a:p>
            <a:r>
              <a:rPr lang="en-US" dirty="0" smtClean="0"/>
              <a:t>foster </a:t>
            </a:r>
            <a:r>
              <a:rPr lang="en-US" dirty="0"/>
              <a:t>camaraderie amongst </a:t>
            </a:r>
            <a:r>
              <a:rPr lang="en-US" dirty="0" smtClean="0"/>
              <a:t>membership</a:t>
            </a:r>
          </a:p>
          <a:p>
            <a:r>
              <a:rPr lang="en-US" dirty="0" smtClean="0"/>
              <a:t>to </a:t>
            </a:r>
            <a:r>
              <a:rPr lang="en-US" dirty="0"/>
              <a:t>encourage a better understanding of motorcycle riding as a constructive sport among members of the VFW, and the </a:t>
            </a:r>
            <a:r>
              <a:rPr lang="en-US" dirty="0" smtClean="0"/>
              <a:t>Public COMMUNITY</a:t>
            </a:r>
          </a:p>
          <a:p>
            <a:r>
              <a:rPr lang="en-US" dirty="0"/>
              <a:t>providing a social atmosphere for Veterans of Foreign Wars and the Auxiliary who share the same interest</a:t>
            </a:r>
          </a:p>
        </p:txBody>
      </p:sp>
    </p:spTree>
    <p:extLst>
      <p:ext uri="{BB962C8B-B14F-4D97-AF65-F5344CB8AC3E}">
        <p14:creationId xmlns:p14="http://schemas.microsoft.com/office/powerpoint/2010/main" val="420111422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4" y="452262"/>
            <a:ext cx="10364451" cy="991579"/>
          </a:xfrm>
        </p:spPr>
        <p:txBody>
          <a:bodyPr/>
          <a:lstStyle/>
          <a:p>
            <a:r>
              <a:rPr lang="en-US" dirty="0" smtClean="0"/>
              <a:t> WARRIORS HISTORY</a:t>
            </a:r>
            <a:endParaRPr lang="en-US" dirty="0"/>
          </a:p>
        </p:txBody>
      </p:sp>
      <p:sp>
        <p:nvSpPr>
          <p:cNvPr id="6" name="Rectangle 5"/>
          <p:cNvSpPr/>
          <p:nvPr/>
        </p:nvSpPr>
        <p:spPr>
          <a:xfrm>
            <a:off x="825731" y="1443841"/>
            <a:ext cx="10363200" cy="4893647"/>
          </a:xfrm>
          <a:prstGeom prst="rect">
            <a:avLst/>
          </a:prstGeom>
          <a:solidFill>
            <a:schemeClr val="bg2">
              <a:lumMod val="40000"/>
              <a:lumOff val="60000"/>
            </a:schemeClr>
          </a:solidFill>
        </p:spPr>
        <p:txBody>
          <a:bodyPr wrap="square">
            <a:spAutoFit/>
          </a:bodyPr>
          <a:lstStyle/>
          <a:p>
            <a:pPr marL="285750" indent="-285750">
              <a:buFont typeface="Wingdings" panose="05000000000000000000" pitchFamily="2" charset="2"/>
              <a:buChar char="Ø"/>
            </a:pPr>
            <a:r>
              <a:rPr lang="en-US" sz="2400" dirty="0" smtClean="0"/>
              <a:t>VFW </a:t>
            </a:r>
            <a:r>
              <a:rPr lang="en-US" sz="2400" dirty="0"/>
              <a:t>National Commander-in-Chief, Edward S. </a:t>
            </a:r>
            <a:r>
              <a:rPr lang="en-US" sz="2400" dirty="0" err="1"/>
              <a:t>Banas</a:t>
            </a:r>
            <a:r>
              <a:rPr lang="en-US" sz="2400" dirty="0"/>
              <a:t> approved Colorado VFW Post 101 on 15 Oct 2004, the request to use the VFW Name, Maltese Cross and or logo on a patch to read "VFW Warriors</a:t>
            </a:r>
            <a:r>
              <a:rPr lang="en-US" sz="2400" dirty="0" smtClean="0"/>
              <a:t>";</a:t>
            </a:r>
          </a:p>
          <a:p>
            <a:pPr marL="285750" indent="-285750">
              <a:buFont typeface="Wingdings" panose="05000000000000000000" pitchFamily="2" charset="2"/>
              <a:buChar char="Ø"/>
            </a:pPr>
            <a:r>
              <a:rPr lang="en-US" sz="2400" dirty="0" smtClean="0"/>
              <a:t>VFW </a:t>
            </a:r>
            <a:r>
              <a:rPr lang="en-US" sz="2400" dirty="0"/>
              <a:t>Warriors MC, General Membership approved in April 2006, through a majority vote of thirty seven members to wear a one piece patch as the "VFW Warriors" Motorcycle Organization; </a:t>
            </a:r>
            <a:endParaRPr lang="en-US" sz="2400" dirty="0" smtClean="0"/>
          </a:p>
          <a:p>
            <a:pPr marL="285750" indent="-285750">
              <a:buFont typeface="Wingdings" panose="05000000000000000000" pitchFamily="2" charset="2"/>
              <a:buChar char="Ø"/>
            </a:pPr>
            <a:r>
              <a:rPr lang="en-US" sz="2400" dirty="0" smtClean="0"/>
              <a:t>Colorado </a:t>
            </a:r>
            <a:r>
              <a:rPr lang="en-US" sz="2400" dirty="0"/>
              <a:t>State VFW, Department Commander, Earl Haven, Approved and signed the first State CVMO Policy on 18 March 2007</a:t>
            </a:r>
            <a:r>
              <a:rPr lang="en-US" sz="2400" dirty="0" smtClean="0"/>
              <a:t>; </a:t>
            </a:r>
          </a:p>
          <a:p>
            <a:pPr marL="285750" indent="-285750">
              <a:buFont typeface="Wingdings" panose="05000000000000000000" pitchFamily="2" charset="2"/>
              <a:buChar char="Ø"/>
            </a:pPr>
            <a:r>
              <a:rPr lang="en-US" sz="2400" dirty="0" smtClean="0"/>
              <a:t>VFW National approved </a:t>
            </a:r>
            <a:r>
              <a:rPr lang="en-US" sz="2400" dirty="0"/>
              <a:t>the General Committee Resolution 108, </a:t>
            </a:r>
            <a:r>
              <a:rPr lang="en-US" sz="2400" dirty="0" err="1"/>
              <a:t>dtd</a:t>
            </a:r>
            <a:r>
              <a:rPr lang="en-US" sz="2400" dirty="0"/>
              <a:t> 11 Aug </a:t>
            </a:r>
            <a:r>
              <a:rPr lang="en-US" sz="2400" dirty="0" smtClean="0"/>
              <a:t>2010</a:t>
            </a:r>
            <a:r>
              <a:rPr lang="en-US" sz="2400" dirty="0"/>
              <a:t> </a:t>
            </a:r>
            <a:r>
              <a:rPr lang="en-US" sz="2400" dirty="0" smtClean="0"/>
              <a:t>to authorize the “VFW Riders”. </a:t>
            </a:r>
          </a:p>
          <a:p>
            <a:pPr marL="285750" indent="-285750">
              <a:buFont typeface="Wingdings" panose="05000000000000000000" pitchFamily="2" charset="2"/>
              <a:buChar char="Ø"/>
            </a:pPr>
            <a:r>
              <a:rPr lang="en-US" sz="2400" dirty="0" smtClean="0"/>
              <a:t>On </a:t>
            </a:r>
            <a:r>
              <a:rPr lang="en-US" sz="2400" dirty="0"/>
              <a:t>November 18, 2010, The VFW National Commander, Richard L. Eubank approved the official name for Colorado VFW Warriors Motorcycle </a:t>
            </a:r>
            <a:r>
              <a:rPr lang="en-US" sz="2400" dirty="0" smtClean="0"/>
              <a:t>Organization.</a:t>
            </a:r>
          </a:p>
        </p:txBody>
      </p:sp>
    </p:spTree>
    <p:extLst>
      <p:ext uri="{BB962C8B-B14F-4D97-AF65-F5344CB8AC3E}">
        <p14:creationId xmlns:p14="http://schemas.microsoft.com/office/powerpoint/2010/main" val="39975132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VFW Warriors MC</a:t>
            </a:r>
            <a:br>
              <a:rPr lang="en-US" dirty="0" smtClean="0"/>
            </a:br>
            <a:r>
              <a:rPr lang="en-US" dirty="0" smtClean="0"/>
              <a:t>2005</a:t>
            </a:r>
            <a:endParaRPr lang="en-US" dirty="0"/>
          </a:p>
        </p:txBody>
      </p:sp>
      <p:pic>
        <p:nvPicPr>
          <p:cNvPr id="4" name="Content Placeholder 3"/>
          <p:cNvPicPr>
            <a:picLocks noGrp="1" noChangeAspect="1"/>
          </p:cNvPicPr>
          <p:nvPr>
            <p:ph sz="quarter" idx="13"/>
          </p:nvPr>
        </p:nvPicPr>
        <p:blipFill>
          <a:blip r:embed="rId2"/>
          <a:stretch>
            <a:fillRect/>
          </a:stretch>
        </p:blipFill>
        <p:spPr>
          <a:xfrm>
            <a:off x="1734589" y="1645920"/>
            <a:ext cx="8556567" cy="4400203"/>
          </a:xfrm>
          <a:prstGeom prst="rect">
            <a:avLst/>
          </a:prstGeom>
        </p:spPr>
      </p:pic>
    </p:spTree>
    <p:extLst>
      <p:ext uri="{BB962C8B-B14F-4D97-AF65-F5344CB8AC3E}">
        <p14:creationId xmlns:p14="http://schemas.microsoft.com/office/powerpoint/2010/main" val="3664977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SALUTE TO VETERANS </a:t>
            </a:r>
            <a:br>
              <a:rPr lang="en-US" dirty="0" smtClean="0"/>
            </a:br>
            <a:r>
              <a:rPr lang="en-US" dirty="0" smtClean="0"/>
              <a:t>Cripple CREEK 2006</a:t>
            </a:r>
            <a:endParaRPr lang="en-US" dirty="0"/>
          </a:p>
        </p:txBody>
      </p:sp>
      <p:pic>
        <p:nvPicPr>
          <p:cNvPr id="4" name="Content Placeholder 3"/>
          <p:cNvPicPr>
            <a:picLocks noGrp="1" noChangeAspect="1"/>
          </p:cNvPicPr>
          <p:nvPr>
            <p:ph sz="quarter" idx="13"/>
          </p:nvPr>
        </p:nvPicPr>
        <p:blipFill>
          <a:blip r:embed="rId2"/>
          <a:stretch>
            <a:fillRect/>
          </a:stretch>
        </p:blipFill>
        <p:spPr>
          <a:xfrm>
            <a:off x="1141614" y="1790007"/>
            <a:ext cx="9648305" cy="4893425"/>
          </a:xfrm>
          <a:prstGeom prst="rect">
            <a:avLst/>
          </a:prstGeom>
        </p:spPr>
      </p:pic>
    </p:spTree>
    <p:extLst>
      <p:ext uri="{BB962C8B-B14F-4D97-AF65-F5344CB8AC3E}">
        <p14:creationId xmlns:p14="http://schemas.microsoft.com/office/powerpoint/2010/main" val="20051903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VFW Warrior District </a:t>
            </a:r>
            <a:r>
              <a:rPr lang="en-US" dirty="0" smtClean="0"/>
              <a:t>Presidents</a:t>
            </a:r>
            <a:endParaRPr lang="en-US" dirty="0"/>
          </a:p>
        </p:txBody>
      </p:sp>
      <p:sp>
        <p:nvSpPr>
          <p:cNvPr id="3" name="Content Placeholder 2"/>
          <p:cNvSpPr>
            <a:spLocks noGrp="1"/>
          </p:cNvSpPr>
          <p:nvPr>
            <p:ph sz="quarter" idx="13"/>
          </p:nvPr>
        </p:nvSpPr>
        <p:spPr>
          <a:solidFill>
            <a:schemeClr val="bg2">
              <a:lumMod val="20000"/>
              <a:lumOff val="80000"/>
            </a:schemeClr>
          </a:solidFill>
        </p:spPr>
        <p:txBody>
          <a:bodyPr>
            <a:normAutofit fontScale="55000" lnSpcReduction="20000"/>
          </a:bodyPr>
          <a:lstStyle/>
          <a:p>
            <a:pPr marL="0" indent="0">
              <a:buNone/>
            </a:pPr>
            <a:r>
              <a:rPr lang="en-US" dirty="0"/>
              <a:t/>
            </a:r>
            <a:br>
              <a:rPr lang="en-US" dirty="0"/>
            </a:br>
            <a:r>
              <a:rPr lang="en-US" dirty="0"/>
              <a:t/>
            </a:r>
            <a:br>
              <a:rPr lang="en-US" dirty="0"/>
            </a:br>
            <a:r>
              <a:rPr lang="en-US" dirty="0"/>
              <a:t>&gt; District 1 - Phil </a:t>
            </a:r>
            <a:r>
              <a:rPr lang="en-US" dirty="0" err="1"/>
              <a:t>Roemmich</a:t>
            </a:r>
            <a:r>
              <a:rPr lang="en-US" dirty="0"/>
              <a:t> - </a:t>
            </a:r>
            <a:r>
              <a:rPr lang="en-US" u="sng" dirty="0">
                <a:hlinkClick r:id="rId2"/>
              </a:rPr>
              <a:t>altamann5810@gmail.com</a:t>
            </a:r>
            <a:r>
              <a:rPr lang="en-US" dirty="0"/>
              <a:t/>
            </a:r>
            <a:br>
              <a:rPr lang="en-US" dirty="0"/>
            </a:br>
            <a:r>
              <a:rPr lang="en-US" dirty="0"/>
              <a:t/>
            </a:r>
            <a:br>
              <a:rPr lang="en-US" dirty="0"/>
            </a:br>
            <a:r>
              <a:rPr lang="en-US" dirty="0"/>
              <a:t>&gt; District 2 - </a:t>
            </a:r>
            <a:r>
              <a:rPr lang="en-US" dirty="0" smtClean="0"/>
              <a:t> </a:t>
            </a:r>
            <a:r>
              <a:rPr lang="en-US" dirty="0"/>
              <a:t>using Geraldine </a:t>
            </a:r>
            <a:r>
              <a:rPr lang="en-US" dirty="0" err="1"/>
              <a:t>Rimpley</a:t>
            </a:r>
            <a:r>
              <a:rPr lang="en-US" dirty="0"/>
              <a:t> - </a:t>
            </a:r>
            <a:r>
              <a:rPr lang="en-US" u="sng" dirty="0">
                <a:hlinkClick r:id="rId3"/>
              </a:rPr>
              <a:t>raftergllc@gmail.com</a:t>
            </a:r>
            <a:r>
              <a:rPr lang="en-US" dirty="0"/>
              <a:t/>
            </a:r>
            <a:br>
              <a:rPr lang="en-US" dirty="0"/>
            </a:br>
            <a:r>
              <a:rPr lang="en-US" dirty="0"/>
              <a:t/>
            </a:r>
            <a:br>
              <a:rPr lang="en-US" dirty="0"/>
            </a:br>
            <a:r>
              <a:rPr lang="en-US" dirty="0"/>
              <a:t>&gt; District 3 - Dave </a:t>
            </a:r>
            <a:r>
              <a:rPr lang="en-US" dirty="0" err="1"/>
              <a:t>Gelatt</a:t>
            </a:r>
            <a:r>
              <a:rPr lang="en-US" dirty="0"/>
              <a:t> - </a:t>
            </a:r>
            <a:r>
              <a:rPr lang="en-US" u="sng" dirty="0">
                <a:hlinkClick r:id="rId4"/>
              </a:rPr>
              <a:t>david.gelatt@comcast.net</a:t>
            </a:r>
            <a:r>
              <a:rPr lang="en-US" dirty="0"/>
              <a:t/>
            </a:r>
            <a:br>
              <a:rPr lang="en-US" dirty="0"/>
            </a:br>
            <a:r>
              <a:rPr lang="en-US" dirty="0"/>
              <a:t/>
            </a:r>
            <a:br>
              <a:rPr lang="en-US" dirty="0"/>
            </a:br>
            <a:r>
              <a:rPr lang="en-US" dirty="0"/>
              <a:t>&gt; District 4 - Ken Davidson - </a:t>
            </a:r>
            <a:r>
              <a:rPr lang="en-US" u="sng" dirty="0">
                <a:hlinkClick r:id="rId5"/>
              </a:rPr>
              <a:t>otismates@gmail.com</a:t>
            </a:r>
            <a:r>
              <a:rPr lang="en-US" dirty="0"/>
              <a:t/>
            </a:r>
            <a:br>
              <a:rPr lang="en-US" dirty="0"/>
            </a:br>
            <a:r>
              <a:rPr lang="en-US" dirty="0"/>
              <a:t/>
            </a:r>
            <a:br>
              <a:rPr lang="en-US" dirty="0"/>
            </a:br>
            <a:r>
              <a:rPr lang="en-US" dirty="0"/>
              <a:t>&gt; District 5 - Jeff </a:t>
            </a:r>
            <a:r>
              <a:rPr lang="en-US" dirty="0" err="1"/>
              <a:t>Buchwalter</a:t>
            </a:r>
            <a:r>
              <a:rPr lang="en-US" dirty="0"/>
              <a:t> - </a:t>
            </a:r>
            <a:r>
              <a:rPr lang="en-US" u="sng" dirty="0">
                <a:hlinkClick r:id="rId6"/>
              </a:rPr>
              <a:t>buchwalterfamily@msn.com</a:t>
            </a:r>
            <a:r>
              <a:rPr lang="en-US" dirty="0"/>
              <a:t/>
            </a:r>
            <a:br>
              <a:rPr lang="en-US" dirty="0"/>
            </a:br>
            <a:r>
              <a:rPr lang="en-US" dirty="0"/>
              <a:t/>
            </a:r>
            <a:br>
              <a:rPr lang="en-US" dirty="0"/>
            </a:br>
            <a:r>
              <a:rPr lang="en-US" dirty="0"/>
              <a:t>&gt; District 9 - Gerald Martinez (post 4265 QM)- Don't have and email address. Maybe you can get it from Department HQ</a:t>
            </a:r>
            <a:br>
              <a:rPr lang="en-US" dirty="0"/>
            </a:br>
            <a:r>
              <a:rPr lang="en-US" dirty="0"/>
              <a:t/>
            </a:r>
            <a:br>
              <a:rPr lang="en-US" dirty="0"/>
            </a:br>
            <a:r>
              <a:rPr lang="en-US" dirty="0"/>
              <a:t>&gt; District 10 - David </a:t>
            </a:r>
            <a:r>
              <a:rPr lang="en-US" dirty="0" err="1"/>
              <a:t>Bleau</a:t>
            </a:r>
            <a:r>
              <a:rPr lang="en-US" dirty="0"/>
              <a:t> - </a:t>
            </a:r>
            <a:r>
              <a:rPr lang="en-US" u="sng" dirty="0">
                <a:hlinkClick r:id="rId7"/>
              </a:rPr>
              <a:t>DavidBleau@comcast.net</a:t>
            </a:r>
            <a:r>
              <a:rPr lang="en-US" dirty="0"/>
              <a:t/>
            </a:r>
            <a:br>
              <a:rPr lang="en-US" dirty="0"/>
            </a:br>
            <a:r>
              <a:rPr lang="en-US" dirty="0"/>
              <a:t/>
            </a:r>
            <a:br>
              <a:rPr lang="en-US" dirty="0"/>
            </a:br>
            <a:r>
              <a:rPr lang="en-US" dirty="0"/>
              <a:t>&gt; District 12 - Jerry </a:t>
            </a:r>
            <a:r>
              <a:rPr lang="en-US" dirty="0" err="1"/>
              <a:t>Sallee</a:t>
            </a:r>
            <a:r>
              <a:rPr lang="en-US" dirty="0"/>
              <a:t> - </a:t>
            </a:r>
            <a:r>
              <a:rPr lang="en-US" u="sng" dirty="0">
                <a:hlinkClick r:id="rId8"/>
              </a:rPr>
              <a:t>tazpreacher@gmail.com</a:t>
            </a:r>
            <a:endParaRPr lang="en-US" dirty="0"/>
          </a:p>
          <a:p>
            <a:endParaRPr lang="en-US" dirty="0"/>
          </a:p>
        </p:txBody>
      </p:sp>
    </p:spTree>
    <p:extLst>
      <p:ext uri="{BB962C8B-B14F-4D97-AF65-F5344CB8AC3E}">
        <p14:creationId xmlns:p14="http://schemas.microsoft.com/office/powerpoint/2010/main" val="6762801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9" name="Rectangle 131"/>
          <p:cNvSpPr>
            <a:spLocks noChangeArrowheads="1"/>
          </p:cNvSpPr>
          <p:nvPr/>
        </p:nvSpPr>
        <p:spPr bwMode="auto">
          <a:xfrm>
            <a:off x="8228013" y="3995738"/>
            <a:ext cx="1371600" cy="609600"/>
          </a:xfrm>
          <a:prstGeom prst="rect">
            <a:avLst/>
          </a:prstGeom>
          <a:gradFill rotWithShape="1">
            <a:gsLst>
              <a:gs pos="0">
                <a:schemeClr val="accent1"/>
              </a:gs>
              <a:gs pos="50000">
                <a:schemeClr val="bg1"/>
              </a:gs>
              <a:gs pos="100000">
                <a:schemeClr val="accent1"/>
              </a:gs>
            </a:gsLst>
            <a:lin ang="5400000" scaled="1"/>
          </a:gradFill>
          <a:ln w="9525">
            <a:solidFill>
              <a:schemeClr val="tx1"/>
            </a:solidFill>
            <a:miter lim="800000"/>
            <a:headEnd/>
            <a:tailEnd/>
          </a:ln>
          <a:effectLst/>
        </p:spPr>
        <p:txBody>
          <a:bodyPr wrap="none" anchor="ctr"/>
          <a:lstStyle/>
          <a:p>
            <a:pPr eaLnBrk="1" hangingPunct="1">
              <a:defRPr/>
            </a:pPr>
            <a:endParaRPr lang="en-US">
              <a:latin typeface="Arial" charset="0"/>
            </a:endParaRPr>
          </a:p>
        </p:txBody>
      </p:sp>
      <p:sp>
        <p:nvSpPr>
          <p:cNvPr id="5123" name="Rectangle 4"/>
          <p:cNvSpPr>
            <a:spLocks noGrp="1" noChangeArrowheads="1"/>
          </p:cNvSpPr>
          <p:nvPr>
            <p:ph type="title"/>
          </p:nvPr>
        </p:nvSpPr>
        <p:spPr>
          <a:xfrm>
            <a:off x="2955174" y="145256"/>
            <a:ext cx="5976851" cy="944563"/>
          </a:xfrm>
        </p:spPr>
        <p:txBody>
          <a:bodyPr>
            <a:normAutofit/>
          </a:bodyPr>
          <a:lstStyle/>
          <a:p>
            <a:pPr eaLnBrk="1" hangingPunct="1"/>
            <a:r>
              <a:rPr lang="en-US" altLang="en-US" dirty="0" smtClean="0"/>
              <a:t>leadership</a:t>
            </a:r>
          </a:p>
        </p:txBody>
      </p:sp>
      <p:sp>
        <p:nvSpPr>
          <p:cNvPr id="5125" name="Text Box 7"/>
          <p:cNvSpPr txBox="1">
            <a:spLocks noChangeArrowheads="1"/>
          </p:cNvSpPr>
          <p:nvPr/>
        </p:nvSpPr>
        <p:spPr bwMode="auto">
          <a:xfrm>
            <a:off x="4808221" y="1906368"/>
            <a:ext cx="1828800" cy="646331"/>
          </a:xfrm>
          <a:prstGeom prst="rect">
            <a:avLst/>
          </a:prstGeom>
          <a:solidFill>
            <a:schemeClr val="accent2">
              <a:lumMod val="75000"/>
            </a:schemeClr>
          </a:solidFill>
          <a:ln>
            <a:noFill/>
          </a:ln>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smtClean="0">
                <a:solidFill>
                  <a:schemeClr val="bg1"/>
                </a:solidFill>
              </a:rPr>
              <a:t>Warriors District President</a:t>
            </a:r>
            <a:endParaRPr lang="en-US" altLang="en-US" dirty="0">
              <a:solidFill>
                <a:schemeClr val="bg1"/>
              </a:solidFill>
            </a:endParaRPr>
          </a:p>
        </p:txBody>
      </p:sp>
      <p:sp>
        <p:nvSpPr>
          <p:cNvPr id="5126" name="Line 8"/>
          <p:cNvSpPr>
            <a:spLocks noChangeShapeType="1"/>
          </p:cNvSpPr>
          <p:nvPr/>
        </p:nvSpPr>
        <p:spPr bwMode="auto">
          <a:xfrm>
            <a:off x="5791200" y="2514600"/>
            <a:ext cx="0" cy="381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7" name="Line 9"/>
          <p:cNvSpPr>
            <a:spLocks noChangeShapeType="1"/>
          </p:cNvSpPr>
          <p:nvPr/>
        </p:nvSpPr>
        <p:spPr bwMode="auto">
          <a:xfrm flipH="1">
            <a:off x="2438400" y="2895600"/>
            <a:ext cx="335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8" name="Line 10"/>
          <p:cNvSpPr>
            <a:spLocks noChangeShapeType="1"/>
          </p:cNvSpPr>
          <p:nvPr/>
        </p:nvSpPr>
        <p:spPr bwMode="auto">
          <a:xfrm>
            <a:off x="5791200" y="2895600"/>
            <a:ext cx="2819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9" name="Line 11"/>
          <p:cNvSpPr>
            <a:spLocks noChangeShapeType="1"/>
          </p:cNvSpPr>
          <p:nvPr/>
        </p:nvSpPr>
        <p:spPr bwMode="auto">
          <a:xfrm>
            <a:off x="2438400" y="2895600"/>
            <a:ext cx="0" cy="4572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60" name="AutoShape 12"/>
          <p:cNvSpPr>
            <a:spLocks noChangeArrowheads="1"/>
          </p:cNvSpPr>
          <p:nvPr/>
        </p:nvSpPr>
        <p:spPr bwMode="auto">
          <a:xfrm>
            <a:off x="1828800" y="3352800"/>
            <a:ext cx="1219200" cy="457200"/>
          </a:xfrm>
          <a:prstGeom prst="flowChartProcess">
            <a:avLst/>
          </a:prstGeom>
          <a:gradFill rotWithShape="1">
            <a:gsLst>
              <a:gs pos="0">
                <a:srgbClr val="CC0000"/>
              </a:gs>
              <a:gs pos="50000">
                <a:schemeClr val="bg2"/>
              </a:gs>
              <a:gs pos="100000">
                <a:srgbClr val="CC0000"/>
              </a:gs>
            </a:gsLst>
            <a:lin ang="5400000" scaled="1"/>
          </a:gradFill>
          <a:ln w="9525">
            <a:solidFill>
              <a:schemeClr val="tx1"/>
            </a:solidFill>
            <a:miter lim="800000"/>
            <a:headEnd/>
            <a:tailEnd/>
          </a:ln>
          <a:effectLst/>
        </p:spPr>
        <p:txBody>
          <a:bodyPr wrap="none" anchor="ctr"/>
          <a:lstStyle/>
          <a:p>
            <a:pPr eaLnBrk="1" hangingPunct="1">
              <a:defRPr/>
            </a:pPr>
            <a:endParaRPr lang="en-US">
              <a:latin typeface="Arial" charset="0"/>
            </a:endParaRPr>
          </a:p>
        </p:txBody>
      </p:sp>
      <p:sp>
        <p:nvSpPr>
          <p:cNvPr id="5131" name="Text Box 13"/>
          <p:cNvSpPr txBox="1">
            <a:spLocks noChangeArrowheads="1"/>
          </p:cNvSpPr>
          <p:nvPr/>
        </p:nvSpPr>
        <p:spPr bwMode="auto">
          <a:xfrm>
            <a:off x="1828800" y="3352800"/>
            <a:ext cx="1066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1200" b="1"/>
              <a:t>Vice President</a:t>
            </a:r>
          </a:p>
        </p:txBody>
      </p:sp>
      <p:sp>
        <p:nvSpPr>
          <p:cNvPr id="2064" name="AutoShape 16"/>
          <p:cNvSpPr>
            <a:spLocks noChangeArrowheads="1"/>
          </p:cNvSpPr>
          <p:nvPr/>
        </p:nvSpPr>
        <p:spPr bwMode="auto">
          <a:xfrm>
            <a:off x="3276600" y="3352800"/>
            <a:ext cx="1219200" cy="457200"/>
          </a:xfrm>
          <a:prstGeom prst="flowChartProcess">
            <a:avLst/>
          </a:prstGeom>
          <a:gradFill rotWithShape="1">
            <a:gsLst>
              <a:gs pos="0">
                <a:srgbClr val="CC0000"/>
              </a:gs>
              <a:gs pos="50000">
                <a:schemeClr val="bg2"/>
              </a:gs>
              <a:gs pos="100000">
                <a:srgbClr val="CC0000"/>
              </a:gs>
            </a:gsLst>
            <a:lin ang="5400000" scaled="1"/>
          </a:gradFill>
          <a:ln w="9525">
            <a:solidFill>
              <a:schemeClr val="tx1"/>
            </a:solidFill>
            <a:miter lim="800000"/>
            <a:headEnd/>
            <a:tailEnd/>
          </a:ln>
          <a:effectLst/>
        </p:spPr>
        <p:txBody>
          <a:bodyPr wrap="none" anchor="ctr"/>
          <a:lstStyle/>
          <a:p>
            <a:pPr eaLnBrk="1" hangingPunct="1">
              <a:defRPr/>
            </a:pPr>
            <a:endParaRPr lang="en-US">
              <a:latin typeface="Arial" charset="0"/>
            </a:endParaRPr>
          </a:p>
        </p:txBody>
      </p:sp>
      <p:sp>
        <p:nvSpPr>
          <p:cNvPr id="5133" name="Text Box 17"/>
          <p:cNvSpPr txBox="1">
            <a:spLocks noChangeArrowheads="1"/>
          </p:cNvSpPr>
          <p:nvPr/>
        </p:nvSpPr>
        <p:spPr bwMode="auto">
          <a:xfrm>
            <a:off x="3276600" y="3429000"/>
            <a:ext cx="11430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1200" b="1"/>
              <a:t>Sgt. @ Arms</a:t>
            </a:r>
          </a:p>
        </p:txBody>
      </p:sp>
      <p:sp>
        <p:nvSpPr>
          <p:cNvPr id="2067" name="Rectangle 19"/>
          <p:cNvSpPr>
            <a:spLocks noChangeArrowheads="1"/>
          </p:cNvSpPr>
          <p:nvPr/>
        </p:nvSpPr>
        <p:spPr bwMode="auto">
          <a:xfrm>
            <a:off x="4648200" y="3352800"/>
            <a:ext cx="1295400" cy="457200"/>
          </a:xfrm>
          <a:prstGeom prst="rect">
            <a:avLst/>
          </a:prstGeom>
          <a:gradFill rotWithShape="1">
            <a:gsLst>
              <a:gs pos="0">
                <a:srgbClr val="CC0000"/>
              </a:gs>
              <a:gs pos="50000">
                <a:schemeClr val="bg2"/>
              </a:gs>
              <a:gs pos="100000">
                <a:srgbClr val="CC0000"/>
              </a:gs>
            </a:gsLst>
            <a:lin ang="5400000" scaled="1"/>
          </a:gradFill>
          <a:ln w="9525">
            <a:solidFill>
              <a:schemeClr val="tx1"/>
            </a:solidFill>
            <a:miter lim="800000"/>
            <a:headEnd/>
            <a:tailEnd/>
          </a:ln>
          <a:effectLst/>
        </p:spPr>
        <p:txBody>
          <a:bodyPr wrap="none" anchor="ctr"/>
          <a:lstStyle/>
          <a:p>
            <a:pPr eaLnBrk="1" hangingPunct="1">
              <a:defRPr/>
            </a:pPr>
            <a:endParaRPr lang="en-US">
              <a:latin typeface="Arial" charset="0"/>
            </a:endParaRPr>
          </a:p>
        </p:txBody>
      </p:sp>
      <p:sp>
        <p:nvSpPr>
          <p:cNvPr id="5135" name="Text Box 20"/>
          <p:cNvSpPr txBox="1">
            <a:spLocks noChangeArrowheads="1"/>
          </p:cNvSpPr>
          <p:nvPr/>
        </p:nvSpPr>
        <p:spPr bwMode="auto">
          <a:xfrm>
            <a:off x="4648200" y="3429000"/>
            <a:ext cx="12954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1200" b="1"/>
              <a:t>Treasurer</a:t>
            </a:r>
          </a:p>
        </p:txBody>
      </p:sp>
      <p:sp>
        <p:nvSpPr>
          <p:cNvPr id="5136" name="Line 21"/>
          <p:cNvSpPr>
            <a:spLocks noChangeShapeType="1"/>
          </p:cNvSpPr>
          <p:nvPr/>
        </p:nvSpPr>
        <p:spPr bwMode="auto">
          <a:xfrm>
            <a:off x="5257800" y="2895600"/>
            <a:ext cx="0" cy="4572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70" name="Rectangle 22"/>
          <p:cNvSpPr>
            <a:spLocks noChangeArrowheads="1"/>
          </p:cNvSpPr>
          <p:nvPr/>
        </p:nvSpPr>
        <p:spPr bwMode="auto">
          <a:xfrm>
            <a:off x="6248400" y="3352800"/>
            <a:ext cx="1066800" cy="457200"/>
          </a:xfrm>
          <a:prstGeom prst="rect">
            <a:avLst/>
          </a:prstGeom>
          <a:gradFill rotWithShape="1">
            <a:gsLst>
              <a:gs pos="0">
                <a:srgbClr val="CC0000"/>
              </a:gs>
              <a:gs pos="50000">
                <a:schemeClr val="bg2"/>
              </a:gs>
              <a:gs pos="100000">
                <a:srgbClr val="CC0000"/>
              </a:gs>
            </a:gsLst>
            <a:lin ang="5400000" scaled="1"/>
          </a:gradFill>
          <a:ln w="9525">
            <a:solidFill>
              <a:schemeClr val="tx1"/>
            </a:solidFill>
            <a:miter lim="800000"/>
            <a:headEnd/>
            <a:tailEnd/>
          </a:ln>
          <a:effectLst/>
        </p:spPr>
        <p:txBody>
          <a:bodyPr wrap="none" anchor="ctr"/>
          <a:lstStyle/>
          <a:p>
            <a:pPr eaLnBrk="1" hangingPunct="1">
              <a:defRPr/>
            </a:pPr>
            <a:endParaRPr lang="en-US">
              <a:latin typeface="Arial" charset="0"/>
            </a:endParaRPr>
          </a:p>
        </p:txBody>
      </p:sp>
      <p:sp>
        <p:nvSpPr>
          <p:cNvPr id="5138" name="Line 23"/>
          <p:cNvSpPr>
            <a:spLocks noChangeShapeType="1"/>
          </p:cNvSpPr>
          <p:nvPr/>
        </p:nvSpPr>
        <p:spPr bwMode="auto">
          <a:xfrm>
            <a:off x="6781800" y="2895600"/>
            <a:ext cx="0" cy="4572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39" name="Text Box 24"/>
          <p:cNvSpPr txBox="1">
            <a:spLocks noChangeArrowheads="1"/>
          </p:cNvSpPr>
          <p:nvPr/>
        </p:nvSpPr>
        <p:spPr bwMode="auto">
          <a:xfrm>
            <a:off x="6248400" y="3429000"/>
            <a:ext cx="10668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1200" b="1"/>
              <a:t>Trustee</a:t>
            </a:r>
          </a:p>
        </p:txBody>
      </p:sp>
      <p:sp>
        <p:nvSpPr>
          <p:cNvPr id="5140" name="Line 25"/>
          <p:cNvSpPr>
            <a:spLocks noChangeShapeType="1"/>
          </p:cNvSpPr>
          <p:nvPr/>
        </p:nvSpPr>
        <p:spPr bwMode="auto">
          <a:xfrm>
            <a:off x="3810000" y="2895600"/>
            <a:ext cx="0" cy="4572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41" name="Rectangle 26"/>
          <p:cNvSpPr>
            <a:spLocks noChangeArrowheads="1"/>
          </p:cNvSpPr>
          <p:nvPr/>
        </p:nvSpPr>
        <p:spPr bwMode="auto">
          <a:xfrm>
            <a:off x="8153400" y="3352800"/>
            <a:ext cx="1752600" cy="457200"/>
          </a:xfrm>
          <a:prstGeom prst="rect">
            <a:avLst/>
          </a:prstGeom>
          <a:solidFill>
            <a:srgbClr val="FF0000"/>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Quartermaster</a:t>
            </a:r>
          </a:p>
        </p:txBody>
      </p:sp>
      <p:sp>
        <p:nvSpPr>
          <p:cNvPr id="5142" name="Line 27"/>
          <p:cNvSpPr>
            <a:spLocks noChangeShapeType="1"/>
          </p:cNvSpPr>
          <p:nvPr/>
        </p:nvSpPr>
        <p:spPr bwMode="auto">
          <a:xfrm>
            <a:off x="8610600" y="2895600"/>
            <a:ext cx="30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43" name="Line 28"/>
          <p:cNvSpPr>
            <a:spLocks noChangeShapeType="1"/>
          </p:cNvSpPr>
          <p:nvPr/>
        </p:nvSpPr>
        <p:spPr bwMode="auto">
          <a:xfrm>
            <a:off x="8915400" y="2895600"/>
            <a:ext cx="0" cy="4572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44" name="Text Box 59"/>
          <p:cNvSpPr txBox="1">
            <a:spLocks noChangeArrowheads="1"/>
          </p:cNvSpPr>
          <p:nvPr/>
        </p:nvSpPr>
        <p:spPr bwMode="auto">
          <a:xfrm>
            <a:off x="6629400" y="4989714"/>
            <a:ext cx="3505200" cy="830997"/>
          </a:xfrm>
          <a:prstGeom prst="rect">
            <a:avLst/>
          </a:prstGeom>
          <a:solidFill>
            <a:srgbClr val="FFC000"/>
          </a:solidFill>
          <a:ln>
            <a:noFill/>
          </a:ln>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US" altLang="en-US" sz="1200" b="1" dirty="0">
                <a:solidFill>
                  <a:srgbClr val="CC0000"/>
                </a:solidFill>
              </a:rPr>
              <a:t>A Post Rep can be part of the Road CPT pool if application made and approved by the Sr. Road Cpt. The post rep is not necessarily have to be a Road Captain.</a:t>
            </a:r>
          </a:p>
        </p:txBody>
      </p:sp>
      <p:sp>
        <p:nvSpPr>
          <p:cNvPr id="5145" name="Line 106"/>
          <p:cNvSpPr>
            <a:spLocks noChangeShapeType="1"/>
          </p:cNvSpPr>
          <p:nvPr/>
        </p:nvSpPr>
        <p:spPr bwMode="auto">
          <a:xfrm flipV="1">
            <a:off x="5791200" y="1600200"/>
            <a:ext cx="0" cy="304800"/>
          </a:xfrm>
          <a:prstGeom prst="line">
            <a:avLst/>
          </a:prstGeom>
          <a:noFill/>
          <a:ln w="15875">
            <a:solidFill>
              <a:schemeClr val="tx1"/>
            </a:solidFill>
            <a:prstDash val="dashDot"/>
            <a:round/>
            <a:headEnd/>
            <a:tailEnd/>
          </a:ln>
          <a:extLst>
            <a:ext uri="{909E8E84-426E-40DD-AFC4-6F175D3DCCD1}">
              <a14:hiddenFill xmlns:a14="http://schemas.microsoft.com/office/drawing/2010/main">
                <a:noFill/>
              </a14:hiddenFill>
            </a:ext>
          </a:extLst>
        </p:spPr>
        <p:txBody>
          <a:bodyPr/>
          <a:lstStyle/>
          <a:p>
            <a:endParaRPr lang="en-US"/>
          </a:p>
        </p:txBody>
      </p:sp>
      <p:sp>
        <p:nvSpPr>
          <p:cNvPr id="5146" name="Line 107"/>
          <p:cNvSpPr>
            <a:spLocks noChangeShapeType="1"/>
          </p:cNvSpPr>
          <p:nvPr/>
        </p:nvSpPr>
        <p:spPr bwMode="auto">
          <a:xfrm>
            <a:off x="5791200" y="1600200"/>
            <a:ext cx="1219200" cy="0"/>
          </a:xfrm>
          <a:prstGeom prst="line">
            <a:avLst/>
          </a:prstGeom>
          <a:noFill/>
          <a:ln w="15875">
            <a:solidFill>
              <a:schemeClr val="tx1"/>
            </a:solidFill>
            <a:prstDash val="dashDot"/>
            <a:round/>
            <a:headEnd/>
            <a:tailEnd/>
          </a:ln>
          <a:extLst>
            <a:ext uri="{909E8E84-426E-40DD-AFC4-6F175D3DCCD1}">
              <a14:hiddenFill xmlns:a14="http://schemas.microsoft.com/office/drawing/2010/main">
                <a:noFill/>
              </a14:hiddenFill>
            </a:ext>
          </a:extLst>
        </p:spPr>
        <p:txBody>
          <a:bodyPr/>
          <a:lstStyle/>
          <a:p>
            <a:endParaRPr lang="en-US"/>
          </a:p>
        </p:txBody>
      </p:sp>
      <p:sp>
        <p:nvSpPr>
          <p:cNvPr id="5147" name="Rectangle 108"/>
          <p:cNvSpPr>
            <a:spLocks noChangeArrowheads="1"/>
          </p:cNvSpPr>
          <p:nvPr/>
        </p:nvSpPr>
        <p:spPr bwMode="auto">
          <a:xfrm>
            <a:off x="6934200" y="1447800"/>
            <a:ext cx="1447800" cy="381000"/>
          </a:xfrm>
          <a:prstGeom prst="rect">
            <a:avLst/>
          </a:prstGeom>
          <a:solidFill>
            <a:srgbClr val="3366FF"/>
          </a:solidFill>
          <a:ln w="15875">
            <a:solidFill>
              <a:schemeClr val="tx1"/>
            </a:solidFill>
            <a:prstDash val="dashDot"/>
            <a:miter lim="800000"/>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
                <a:solidFill>
                  <a:schemeClr val="bg1"/>
                </a:solidFill>
              </a:rPr>
              <a:t>State Warrior’s</a:t>
            </a:r>
          </a:p>
          <a:p>
            <a:pPr algn="ctr" eaLnBrk="1" hangingPunct="1"/>
            <a:r>
              <a:rPr lang="en-US" altLang="en-US" sz="1200">
                <a:solidFill>
                  <a:schemeClr val="bg1"/>
                </a:solidFill>
              </a:rPr>
              <a:t> President</a:t>
            </a:r>
          </a:p>
        </p:txBody>
      </p:sp>
      <p:sp>
        <p:nvSpPr>
          <p:cNvPr id="5148" name="Line 110"/>
          <p:cNvSpPr>
            <a:spLocks noChangeShapeType="1"/>
          </p:cNvSpPr>
          <p:nvPr/>
        </p:nvSpPr>
        <p:spPr bwMode="auto">
          <a:xfrm flipV="1">
            <a:off x="7543801" y="1265238"/>
            <a:ext cx="74613" cy="182562"/>
          </a:xfrm>
          <a:prstGeom prst="line">
            <a:avLst/>
          </a:prstGeom>
          <a:noFill/>
          <a:ln w="15875">
            <a:solidFill>
              <a:schemeClr val="tx1"/>
            </a:solidFill>
            <a:prstDash val="dashDot"/>
            <a:round/>
            <a:headEnd/>
            <a:tailEnd/>
          </a:ln>
          <a:extLst>
            <a:ext uri="{909E8E84-426E-40DD-AFC4-6F175D3DCCD1}">
              <a14:hiddenFill xmlns:a14="http://schemas.microsoft.com/office/drawing/2010/main">
                <a:noFill/>
              </a14:hiddenFill>
            </a:ext>
          </a:extLst>
        </p:spPr>
        <p:txBody>
          <a:bodyPr/>
          <a:lstStyle/>
          <a:p>
            <a:endParaRPr lang="en-US"/>
          </a:p>
        </p:txBody>
      </p:sp>
      <p:sp>
        <p:nvSpPr>
          <p:cNvPr id="5149" name="Line 111"/>
          <p:cNvSpPr>
            <a:spLocks noChangeShapeType="1"/>
          </p:cNvSpPr>
          <p:nvPr/>
        </p:nvSpPr>
        <p:spPr bwMode="auto">
          <a:xfrm flipV="1">
            <a:off x="8610600" y="1096963"/>
            <a:ext cx="0" cy="563562"/>
          </a:xfrm>
          <a:prstGeom prst="line">
            <a:avLst/>
          </a:prstGeom>
          <a:noFill/>
          <a:ln w="15875">
            <a:solidFill>
              <a:schemeClr val="tx1"/>
            </a:solidFill>
            <a:prstDash val="dashDot"/>
            <a:round/>
            <a:headEnd/>
            <a:tailEnd/>
          </a:ln>
          <a:extLst>
            <a:ext uri="{909E8E84-426E-40DD-AFC4-6F175D3DCCD1}">
              <a14:hiddenFill xmlns:a14="http://schemas.microsoft.com/office/drawing/2010/main">
                <a:noFill/>
              </a14:hiddenFill>
            </a:ext>
          </a:extLst>
        </p:spPr>
        <p:txBody>
          <a:bodyPr/>
          <a:lstStyle/>
          <a:p>
            <a:endParaRPr lang="en-US"/>
          </a:p>
        </p:txBody>
      </p:sp>
      <p:sp>
        <p:nvSpPr>
          <p:cNvPr id="5150" name="Rectangle 112"/>
          <p:cNvSpPr>
            <a:spLocks noChangeArrowheads="1"/>
          </p:cNvSpPr>
          <p:nvPr/>
        </p:nvSpPr>
        <p:spPr bwMode="auto">
          <a:xfrm>
            <a:off x="8997950" y="1120775"/>
            <a:ext cx="1371600" cy="457200"/>
          </a:xfrm>
          <a:prstGeom prst="rect">
            <a:avLst/>
          </a:prstGeom>
          <a:solidFill>
            <a:srgbClr val="3366FF"/>
          </a:solidFill>
          <a:ln w="15875">
            <a:solidFill>
              <a:schemeClr val="tx1"/>
            </a:solidFill>
            <a:prstDash val="dashDot"/>
            <a:miter lim="800000"/>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
                <a:solidFill>
                  <a:schemeClr val="bg1"/>
                </a:solidFill>
              </a:rPr>
              <a:t>State VFW </a:t>
            </a:r>
          </a:p>
          <a:p>
            <a:pPr algn="ctr" eaLnBrk="1" hangingPunct="1"/>
            <a:r>
              <a:rPr lang="en-US" altLang="en-US" sz="1200">
                <a:solidFill>
                  <a:schemeClr val="bg1"/>
                </a:solidFill>
              </a:rPr>
              <a:t>Commander</a:t>
            </a:r>
          </a:p>
        </p:txBody>
      </p:sp>
      <p:sp>
        <p:nvSpPr>
          <p:cNvPr id="5151" name="Text Box 116"/>
          <p:cNvSpPr txBox="1">
            <a:spLocks noChangeArrowheads="1"/>
          </p:cNvSpPr>
          <p:nvPr/>
        </p:nvSpPr>
        <p:spPr bwMode="auto">
          <a:xfrm>
            <a:off x="1524000" y="6583364"/>
            <a:ext cx="175124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200" dirty="0"/>
              <a:t>Updated: </a:t>
            </a:r>
            <a:r>
              <a:rPr lang="en-US" altLang="en-US" sz="1200" dirty="0" smtClean="0"/>
              <a:t>30 SEP 2021</a:t>
            </a:r>
            <a:endParaRPr lang="en-US" altLang="en-US" sz="1200" dirty="0"/>
          </a:p>
        </p:txBody>
      </p:sp>
      <p:sp>
        <p:nvSpPr>
          <p:cNvPr id="5154" name="Line 119"/>
          <p:cNvSpPr>
            <a:spLocks noChangeShapeType="1"/>
          </p:cNvSpPr>
          <p:nvPr/>
        </p:nvSpPr>
        <p:spPr bwMode="auto">
          <a:xfrm>
            <a:off x="2438400" y="3852863"/>
            <a:ext cx="0" cy="685800"/>
          </a:xfrm>
          <a:prstGeom prst="line">
            <a:avLst/>
          </a:prstGeom>
          <a:noFill/>
          <a:ln w="76200" cap="rnd" cmpd="tri">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156" name="Line 122"/>
          <p:cNvSpPr>
            <a:spLocks noChangeShapeType="1"/>
          </p:cNvSpPr>
          <p:nvPr/>
        </p:nvSpPr>
        <p:spPr bwMode="auto">
          <a:xfrm>
            <a:off x="3810000" y="3886200"/>
            <a:ext cx="0" cy="685800"/>
          </a:xfrm>
          <a:prstGeom prst="line">
            <a:avLst/>
          </a:prstGeom>
          <a:noFill/>
          <a:ln w="76200" cap="rnd" cmpd="tri">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157" name="Text Box 123"/>
          <p:cNvSpPr txBox="1">
            <a:spLocks noChangeArrowheads="1"/>
          </p:cNvSpPr>
          <p:nvPr/>
        </p:nvSpPr>
        <p:spPr bwMode="auto">
          <a:xfrm>
            <a:off x="3352800" y="4552950"/>
            <a:ext cx="1066800" cy="184666"/>
          </a:xfrm>
          <a:prstGeom prst="rect">
            <a:avLst/>
          </a:prstGeom>
          <a:noFill/>
          <a:ln w="3175"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lnSpc>
                <a:spcPct val="50000"/>
              </a:lnSpc>
              <a:spcBef>
                <a:spcPct val="50000"/>
              </a:spcBef>
            </a:pPr>
            <a:endParaRPr lang="en-US" altLang="en-US" sz="1200"/>
          </a:p>
        </p:txBody>
      </p:sp>
      <p:sp>
        <p:nvSpPr>
          <p:cNvPr id="5158" name="Line 124"/>
          <p:cNvSpPr>
            <a:spLocks noChangeShapeType="1"/>
          </p:cNvSpPr>
          <p:nvPr/>
        </p:nvSpPr>
        <p:spPr bwMode="auto">
          <a:xfrm>
            <a:off x="5181600" y="3886200"/>
            <a:ext cx="0" cy="685800"/>
          </a:xfrm>
          <a:prstGeom prst="line">
            <a:avLst/>
          </a:prstGeom>
          <a:noFill/>
          <a:ln w="76200" cap="rnd" cmpd="tri">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160" name="Line 126"/>
          <p:cNvSpPr>
            <a:spLocks noChangeShapeType="1"/>
          </p:cNvSpPr>
          <p:nvPr/>
        </p:nvSpPr>
        <p:spPr bwMode="auto">
          <a:xfrm>
            <a:off x="6781800" y="3886200"/>
            <a:ext cx="0" cy="685800"/>
          </a:xfrm>
          <a:prstGeom prst="line">
            <a:avLst/>
          </a:prstGeom>
          <a:noFill/>
          <a:ln w="76200" cap="rnd" cmpd="tri">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161" name="Text Box 127"/>
          <p:cNvSpPr txBox="1">
            <a:spLocks noChangeArrowheads="1"/>
          </p:cNvSpPr>
          <p:nvPr/>
        </p:nvSpPr>
        <p:spPr bwMode="auto">
          <a:xfrm>
            <a:off x="6096000" y="4098131"/>
            <a:ext cx="1522413" cy="738188"/>
          </a:xfrm>
          <a:prstGeom prst="rect">
            <a:avLst/>
          </a:prstGeom>
          <a:noFill/>
          <a:ln w="3175"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lnSpc>
                <a:spcPct val="50000"/>
              </a:lnSpc>
              <a:spcBef>
                <a:spcPct val="50000"/>
              </a:spcBef>
            </a:pPr>
            <a:endParaRPr lang="en-US" altLang="en-US" sz="1200"/>
          </a:p>
          <a:p>
            <a:pPr eaLnBrk="1" hangingPunct="1">
              <a:lnSpc>
                <a:spcPct val="50000"/>
              </a:lnSpc>
              <a:spcBef>
                <a:spcPct val="50000"/>
              </a:spcBef>
            </a:pPr>
            <a:r>
              <a:rPr lang="en-US" altLang="en-US" sz="1200"/>
              <a:t>1: </a:t>
            </a:r>
          </a:p>
          <a:p>
            <a:pPr eaLnBrk="1" hangingPunct="1">
              <a:lnSpc>
                <a:spcPct val="50000"/>
              </a:lnSpc>
              <a:spcBef>
                <a:spcPct val="50000"/>
              </a:spcBef>
            </a:pPr>
            <a:r>
              <a:rPr lang="en-US" altLang="en-US" sz="1200"/>
              <a:t>2: </a:t>
            </a:r>
          </a:p>
          <a:p>
            <a:pPr eaLnBrk="1" hangingPunct="1">
              <a:lnSpc>
                <a:spcPct val="50000"/>
              </a:lnSpc>
              <a:spcBef>
                <a:spcPct val="50000"/>
              </a:spcBef>
            </a:pPr>
            <a:r>
              <a:rPr lang="en-US" altLang="en-US" sz="1200"/>
              <a:t>3. </a:t>
            </a:r>
          </a:p>
        </p:txBody>
      </p:sp>
      <p:sp>
        <p:nvSpPr>
          <p:cNvPr id="5162" name="Line 128"/>
          <p:cNvSpPr>
            <a:spLocks noChangeShapeType="1"/>
          </p:cNvSpPr>
          <p:nvPr/>
        </p:nvSpPr>
        <p:spPr bwMode="auto">
          <a:xfrm>
            <a:off x="8915400" y="3914775"/>
            <a:ext cx="0" cy="109538"/>
          </a:xfrm>
          <a:prstGeom prst="line">
            <a:avLst/>
          </a:prstGeom>
          <a:noFill/>
          <a:ln w="76200" cap="rnd" cmpd="tri">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163" name="Rectangle 108"/>
          <p:cNvSpPr>
            <a:spLocks noChangeArrowheads="1"/>
          </p:cNvSpPr>
          <p:nvPr/>
        </p:nvSpPr>
        <p:spPr bwMode="auto">
          <a:xfrm>
            <a:off x="6934200" y="884238"/>
            <a:ext cx="1447800" cy="381000"/>
          </a:xfrm>
          <a:prstGeom prst="rect">
            <a:avLst/>
          </a:prstGeom>
          <a:solidFill>
            <a:srgbClr val="0070C0"/>
          </a:solidFill>
          <a:ln w="15875">
            <a:solidFill>
              <a:schemeClr val="tx1"/>
            </a:solidFill>
            <a:prstDash val="dashDot"/>
            <a:miter lim="800000"/>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
                <a:solidFill>
                  <a:schemeClr val="bg1"/>
                </a:solidFill>
              </a:rPr>
              <a:t>VFW District </a:t>
            </a:r>
          </a:p>
          <a:p>
            <a:pPr algn="ctr" eaLnBrk="1" hangingPunct="1"/>
            <a:r>
              <a:rPr lang="en-US" altLang="en-US" sz="1200">
                <a:solidFill>
                  <a:schemeClr val="bg1"/>
                </a:solidFill>
              </a:rPr>
              <a:t> Commander</a:t>
            </a:r>
          </a:p>
        </p:txBody>
      </p:sp>
      <p:sp>
        <p:nvSpPr>
          <p:cNvPr id="5164" name="Line 107"/>
          <p:cNvSpPr>
            <a:spLocks noChangeShapeType="1"/>
          </p:cNvSpPr>
          <p:nvPr/>
        </p:nvSpPr>
        <p:spPr bwMode="auto">
          <a:xfrm>
            <a:off x="5791200" y="1074738"/>
            <a:ext cx="1219200" cy="0"/>
          </a:xfrm>
          <a:prstGeom prst="line">
            <a:avLst/>
          </a:prstGeom>
          <a:noFill/>
          <a:ln w="15875">
            <a:solidFill>
              <a:schemeClr val="tx1"/>
            </a:solidFill>
            <a:prstDash val="dashDot"/>
            <a:round/>
            <a:headEnd/>
            <a:tailEnd/>
          </a:ln>
          <a:extLst>
            <a:ext uri="{909E8E84-426E-40DD-AFC4-6F175D3DCCD1}">
              <a14:hiddenFill xmlns:a14="http://schemas.microsoft.com/office/drawing/2010/main">
                <a:noFill/>
              </a14:hiddenFill>
            </a:ext>
          </a:extLst>
        </p:spPr>
        <p:txBody>
          <a:bodyPr/>
          <a:lstStyle/>
          <a:p>
            <a:endParaRPr lang="en-US"/>
          </a:p>
        </p:txBody>
      </p:sp>
      <p:sp>
        <p:nvSpPr>
          <p:cNvPr id="5165" name="Line 106"/>
          <p:cNvSpPr>
            <a:spLocks noChangeShapeType="1"/>
          </p:cNvSpPr>
          <p:nvPr/>
        </p:nvSpPr>
        <p:spPr bwMode="auto">
          <a:xfrm flipV="1">
            <a:off x="5791200" y="1066800"/>
            <a:ext cx="6350" cy="457200"/>
          </a:xfrm>
          <a:prstGeom prst="line">
            <a:avLst/>
          </a:prstGeom>
          <a:noFill/>
          <a:ln w="15875">
            <a:solidFill>
              <a:schemeClr val="tx1"/>
            </a:solidFill>
            <a:prstDash val="dashDot"/>
            <a:round/>
            <a:headEnd/>
            <a:tailEnd/>
          </a:ln>
          <a:extLst>
            <a:ext uri="{909E8E84-426E-40DD-AFC4-6F175D3DCCD1}">
              <a14:hiddenFill xmlns:a14="http://schemas.microsoft.com/office/drawing/2010/main">
                <a:noFill/>
              </a14:hiddenFill>
            </a:ext>
          </a:extLst>
        </p:spPr>
        <p:txBody>
          <a:bodyPr/>
          <a:lstStyle/>
          <a:p>
            <a:endParaRPr lang="en-US"/>
          </a:p>
        </p:txBody>
      </p:sp>
      <p:sp>
        <p:nvSpPr>
          <p:cNvPr id="5166" name="Line 106"/>
          <p:cNvSpPr>
            <a:spLocks noChangeShapeType="1"/>
          </p:cNvSpPr>
          <p:nvPr/>
        </p:nvSpPr>
        <p:spPr bwMode="auto">
          <a:xfrm flipV="1">
            <a:off x="8610600" y="1325563"/>
            <a:ext cx="533400" cy="0"/>
          </a:xfrm>
          <a:prstGeom prst="line">
            <a:avLst/>
          </a:prstGeom>
          <a:noFill/>
          <a:ln w="15875">
            <a:solidFill>
              <a:schemeClr val="tx1"/>
            </a:solidFill>
            <a:prstDash val="dashDot"/>
            <a:round/>
            <a:headEnd/>
            <a:tailEnd/>
          </a:ln>
          <a:extLst>
            <a:ext uri="{909E8E84-426E-40DD-AFC4-6F175D3DCCD1}">
              <a14:hiddenFill xmlns:a14="http://schemas.microsoft.com/office/drawing/2010/main">
                <a:noFill/>
              </a14:hiddenFill>
            </a:ext>
          </a:extLst>
        </p:spPr>
        <p:txBody>
          <a:bodyPr/>
          <a:lstStyle/>
          <a:p>
            <a:endParaRPr lang="en-US"/>
          </a:p>
        </p:txBody>
      </p:sp>
      <p:sp>
        <p:nvSpPr>
          <p:cNvPr id="5167" name="Line 106"/>
          <p:cNvSpPr>
            <a:spLocks noChangeShapeType="1"/>
          </p:cNvSpPr>
          <p:nvPr/>
        </p:nvSpPr>
        <p:spPr bwMode="auto">
          <a:xfrm>
            <a:off x="8382000" y="1066800"/>
            <a:ext cx="228600" cy="0"/>
          </a:xfrm>
          <a:prstGeom prst="line">
            <a:avLst/>
          </a:prstGeom>
          <a:noFill/>
          <a:ln w="15875">
            <a:solidFill>
              <a:schemeClr val="tx1"/>
            </a:solidFill>
            <a:prstDash val="dashDot"/>
            <a:round/>
            <a:headEnd/>
            <a:tailEnd/>
          </a:ln>
          <a:extLst>
            <a:ext uri="{909E8E84-426E-40DD-AFC4-6F175D3DCCD1}">
              <a14:hiddenFill xmlns:a14="http://schemas.microsoft.com/office/drawing/2010/main">
                <a:noFill/>
              </a14:hiddenFill>
            </a:ext>
          </a:extLst>
        </p:spPr>
        <p:txBody>
          <a:bodyPr/>
          <a:lstStyle/>
          <a:p>
            <a:endParaRPr lang="en-US"/>
          </a:p>
        </p:txBody>
      </p:sp>
      <p:sp>
        <p:nvSpPr>
          <p:cNvPr id="5168" name="Line 106"/>
          <p:cNvSpPr>
            <a:spLocks noChangeShapeType="1"/>
          </p:cNvSpPr>
          <p:nvPr/>
        </p:nvSpPr>
        <p:spPr bwMode="auto">
          <a:xfrm flipV="1">
            <a:off x="8382000" y="1646239"/>
            <a:ext cx="228600" cy="14287"/>
          </a:xfrm>
          <a:prstGeom prst="line">
            <a:avLst/>
          </a:prstGeom>
          <a:noFill/>
          <a:ln w="15875">
            <a:solidFill>
              <a:schemeClr val="tx1"/>
            </a:solidFill>
            <a:prstDash val="dashDot"/>
            <a:round/>
            <a:headEnd/>
            <a:tailEnd/>
          </a:ln>
          <a:extLst>
            <a:ext uri="{909E8E84-426E-40DD-AFC4-6F175D3DCCD1}">
              <a14:hiddenFill xmlns:a14="http://schemas.microsoft.com/office/drawing/2010/main">
                <a:noFill/>
              </a14:hiddenFill>
            </a:ext>
          </a:extLst>
        </p:spPr>
        <p:txBody>
          <a:bodyPr/>
          <a:lstStyle/>
          <a:p>
            <a:endParaRPr lang="en-US"/>
          </a:p>
        </p:txBody>
      </p:sp>
      <p:sp>
        <p:nvSpPr>
          <p:cNvPr id="49" name="Text Box 123"/>
          <p:cNvSpPr txBox="1">
            <a:spLocks noChangeArrowheads="1"/>
          </p:cNvSpPr>
          <p:nvPr/>
        </p:nvSpPr>
        <p:spPr bwMode="auto">
          <a:xfrm>
            <a:off x="1888374" y="4552950"/>
            <a:ext cx="1066800" cy="184666"/>
          </a:xfrm>
          <a:prstGeom prst="rect">
            <a:avLst/>
          </a:prstGeom>
          <a:noFill/>
          <a:ln w="3175"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lnSpc>
                <a:spcPct val="50000"/>
              </a:lnSpc>
              <a:spcBef>
                <a:spcPct val="50000"/>
              </a:spcBef>
            </a:pPr>
            <a:endParaRPr lang="en-US" altLang="en-US" sz="1200"/>
          </a:p>
        </p:txBody>
      </p:sp>
      <p:sp>
        <p:nvSpPr>
          <p:cNvPr id="50" name="Text Box 123"/>
          <p:cNvSpPr txBox="1">
            <a:spLocks noChangeArrowheads="1"/>
          </p:cNvSpPr>
          <p:nvPr/>
        </p:nvSpPr>
        <p:spPr bwMode="auto">
          <a:xfrm>
            <a:off x="4639297" y="4572000"/>
            <a:ext cx="1066800" cy="184666"/>
          </a:xfrm>
          <a:prstGeom prst="rect">
            <a:avLst/>
          </a:prstGeom>
          <a:noFill/>
          <a:ln w="3175"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lnSpc>
                <a:spcPct val="50000"/>
              </a:lnSpc>
              <a:spcBef>
                <a:spcPct val="50000"/>
              </a:spcBef>
            </a:pPr>
            <a:endParaRPr lang="en-US" altLang="en-US" sz="1200"/>
          </a:p>
        </p:txBody>
      </p:sp>
    </p:spTree>
    <p:extLst>
      <p:ext uri="{BB962C8B-B14F-4D97-AF65-F5344CB8AC3E}">
        <p14:creationId xmlns:p14="http://schemas.microsoft.com/office/powerpoint/2010/main" val="2967422512"/>
      </p:ext>
    </p:extLst>
  </p:cSld>
  <p:clrMapOvr>
    <a:masterClrMapping/>
  </p:clrMapOvr>
  <p:timing>
    <p:tnLst>
      <p:par>
        <p:cTn id="1" dur="indefinite" restart="never" nodeType="tmRoot"/>
      </p:par>
    </p:tnLst>
  </p:timing>
</p:sld>
</file>

<file path=ppt/theme/theme1.xml><?xml version="1.0" encoding="utf-8"?>
<a:theme xmlns:a="http://schemas.openxmlformats.org/drawingml/2006/main" name="Droplet">
  <a:themeElements>
    <a:clrScheme name="Droplet">
      <a:dk1>
        <a:sysClr val="windowText" lastClr="000000"/>
      </a:dk1>
      <a:lt1>
        <a:sysClr val="window" lastClr="FFFFFF"/>
      </a:lt1>
      <a:dk2>
        <a:srgbClr val="1C647B"/>
      </a:dk2>
      <a:lt2>
        <a:srgbClr val="98B7D3"/>
      </a:lt2>
      <a:accent1>
        <a:srgbClr val="274FA4"/>
      </a:accent1>
      <a:accent2>
        <a:srgbClr val="48A8D0"/>
      </a:accent2>
      <a:accent3>
        <a:srgbClr val="53B18F"/>
      </a:accent3>
      <a:accent4>
        <a:srgbClr val="D78D38"/>
      </a:accent4>
      <a:accent5>
        <a:srgbClr val="BA3F51"/>
      </a:accent5>
      <a:accent6>
        <a:srgbClr val="AE52D9"/>
      </a:accent6>
      <a:hlink>
        <a:srgbClr val="2AA2DA"/>
      </a:hlink>
      <a:folHlink>
        <a:srgbClr val="76A3B8"/>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92000"/>
                <a:satMod val="180000"/>
                <a:lumMod val="114000"/>
              </a:schemeClr>
            </a:gs>
            <a:gs pos="100000">
              <a:schemeClr val="phClr">
                <a:shade val="92000"/>
                <a:satMod val="170000"/>
                <a:lumMod val="96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DEB094D4-7FD8-4F86-93D5-B0F1341EF58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TM04033925[[fn=Droplet]]</Template>
  <TotalTime>1579</TotalTime>
  <Words>838</Words>
  <Application>Microsoft Office PowerPoint</Application>
  <PresentationFormat>Widescreen</PresentationFormat>
  <Paragraphs>110</Paragraphs>
  <Slides>14</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Tw Cen MT</vt:lpstr>
      <vt:lpstr>Wingdings</vt:lpstr>
      <vt:lpstr>Droplet</vt:lpstr>
      <vt:lpstr>PowerPoint Presentation</vt:lpstr>
      <vt:lpstr>AGENDA</vt:lpstr>
      <vt:lpstr>MISSION</vt:lpstr>
      <vt:lpstr>VISION</vt:lpstr>
      <vt:lpstr> WARRIORS HISTORY</vt:lpstr>
      <vt:lpstr>VFW Warriors MC 2005</vt:lpstr>
      <vt:lpstr>SALUTE TO VETERANS  Cripple CREEK 2006</vt:lpstr>
      <vt:lpstr>VFW Warrior District Presidents</vt:lpstr>
      <vt:lpstr>leadership</vt:lpstr>
      <vt:lpstr>District _ BOD SUPPORT Layout</vt:lpstr>
      <vt:lpstr>Community </vt:lpstr>
      <vt:lpstr>RESPECT</vt:lpstr>
      <vt:lpstr>PowerPoint Presentation</vt:lpstr>
      <vt:lpstr>PowerPoint Presentation</vt:lpstr>
    </vt:vector>
  </TitlesOfParts>
  <Company>US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COLORADO DEPARTMENT OF VFW WARRIORS</dc:title>
  <dc:creator>Terry Mullins</dc:creator>
  <cp:lastModifiedBy>Terry Mullins</cp:lastModifiedBy>
  <cp:revision>24</cp:revision>
  <dcterms:created xsi:type="dcterms:W3CDTF">2021-09-29T18:36:10Z</dcterms:created>
  <dcterms:modified xsi:type="dcterms:W3CDTF">2021-10-15T14:16:19Z</dcterms:modified>
</cp:coreProperties>
</file>